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7" r:id="rId2"/>
    <p:sldId id="295" r:id="rId3"/>
    <p:sldId id="292" r:id="rId4"/>
    <p:sldId id="293" r:id="rId5"/>
    <p:sldId id="291" r:id="rId6"/>
    <p:sldId id="258" r:id="rId7"/>
    <p:sldId id="270" r:id="rId8"/>
    <p:sldId id="277" r:id="rId9"/>
    <p:sldId id="278" r:id="rId10"/>
    <p:sldId id="279" r:id="rId11"/>
    <p:sldId id="29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2118"/>
    <a:srgbClr val="8B998C"/>
    <a:srgbClr val="B4B58C"/>
    <a:srgbClr val="252525"/>
    <a:srgbClr val="1D2025"/>
    <a:srgbClr val="4C5359"/>
    <a:srgbClr val="FEFFFA"/>
    <a:srgbClr val="FBFFEB"/>
    <a:srgbClr val="F1ECD9"/>
    <a:srgbClr val="0242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49" y="26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svg>
</file>

<file path=ppt/media/image12.png>
</file>

<file path=ppt/media/image13.svg>
</file>

<file path=ppt/media/image14.gif>
</file>

<file path=ppt/media/image2.jpe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B111E-E91C-4481-9EBD-C62932E22A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F61303-9B68-4EF7-975E-7B3405C4E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CCFB92-55E4-4FC8-8A1E-904B8BE3A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FD849-E507-400B-B806-B3A27619AE4C}" type="datetimeFigureOut">
              <a:rPr lang="en-ID" smtClean="0"/>
              <a:t>26/12/2024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A2BB7A-61DE-4516-97D6-FFED4C345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B3DE21-95D2-4116-89B2-30E4F17E8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6ADF-21C1-4B8C-B20C-68025C5D7FE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06725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2E9CD-F9C8-4DC3-87A6-7586A7D0A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094ED4-CB87-4215-AC6E-7E5118375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31960-4284-433C-9F81-CA0066797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FD849-E507-400B-B806-B3A27619AE4C}" type="datetimeFigureOut">
              <a:rPr lang="en-ID" smtClean="0"/>
              <a:t>26/12/2024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53D85C-1AFC-445C-88DC-36A7A94CE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89EADC-EF8F-4324-988E-F9B0E4E42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6ADF-21C1-4B8C-B20C-68025C5D7FE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52053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582CF2-4D11-49C0-9EF5-33AD923247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8C010C-0544-4CCD-BFCE-FE66F80556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F6343F-EE7B-4A42-BB32-735843428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FD849-E507-400B-B806-B3A27619AE4C}" type="datetimeFigureOut">
              <a:rPr lang="en-ID" smtClean="0"/>
              <a:t>26/12/2024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4E74C-8FF2-4F7D-B2CE-54A65D82D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0E22F5-DFCE-4410-9D3C-99348C310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6ADF-21C1-4B8C-B20C-68025C5D7FE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50877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25284-9E6F-45A4-A00C-B2698E47A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95EB40-9A88-4E7D-8C79-CD2CE53B4C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633C6F-FD0D-48C1-9969-4D4D5E29C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FD849-E507-400B-B806-B3A27619AE4C}" type="datetimeFigureOut">
              <a:rPr lang="en-ID" smtClean="0"/>
              <a:t>26/12/2024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5D886C-A22F-4174-AE27-7C554345D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11534-2E5D-46F7-82F1-1060FA229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6ADF-21C1-4B8C-B20C-68025C5D7FE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43434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514C0-8065-4716-9988-A153E8EBB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4C0809-75D1-4943-8332-4A9072122B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7111D-AA08-4635-B17D-1299C40B7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FD849-E507-400B-B806-B3A27619AE4C}" type="datetimeFigureOut">
              <a:rPr lang="en-ID" smtClean="0"/>
              <a:t>26/12/2024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FF5570-A2A6-4DAF-91E5-01BD7398A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9BE9C4-67F1-40DA-A4A5-A8CABBAFD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6ADF-21C1-4B8C-B20C-68025C5D7FE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97643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2400D-9771-4D9E-9ABC-4B9720A92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CF6B6-E4F5-42D8-9CA7-C505F77053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C0FAB3-06E4-4EC1-BA2A-6DD2A90EDF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87AF55-2DD4-4760-9471-E02977497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FD849-E507-400B-B806-B3A27619AE4C}" type="datetimeFigureOut">
              <a:rPr lang="en-ID" smtClean="0"/>
              <a:t>26/12/2024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C60423-022F-4B89-B0E4-5910CEFCE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64CD22-5721-40A1-8643-C62AD2C90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6ADF-21C1-4B8C-B20C-68025C5D7FE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26344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CEADE-5138-45EE-9842-2CFA32ACC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EF013B-71A5-46C5-8C75-E28BB1261E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AABF90-79BE-4DCE-921B-4AEBF2C160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35576F-D693-41C9-B2E5-684134AA04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C690E0-2589-4F6C-8B7C-3EEC425853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5DA92C-424B-408F-888C-5D01E5E6D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FD849-E507-400B-B806-B3A27619AE4C}" type="datetimeFigureOut">
              <a:rPr lang="en-ID" smtClean="0"/>
              <a:t>26/12/2024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CA812B-8FBE-41B5-9D66-A31AA3F9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724D36-5148-469B-92D9-D35AB4857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6ADF-21C1-4B8C-B20C-68025C5D7FE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04675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01E18-74A8-4102-912A-BA4758653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97EA07-A84C-4F43-A362-AE5E7C32D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FD849-E507-400B-B806-B3A27619AE4C}" type="datetimeFigureOut">
              <a:rPr lang="en-ID" smtClean="0"/>
              <a:t>26/12/2024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D191A-9EF0-4A36-8463-E91DF6F2E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1FDFD0-3814-4308-9D68-CBAB6B5BF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6ADF-21C1-4B8C-B20C-68025C5D7FE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99323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94C8F9-8733-4FFA-8B83-E6D41A644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FD849-E507-400B-B806-B3A27619AE4C}" type="datetimeFigureOut">
              <a:rPr lang="en-ID" smtClean="0"/>
              <a:t>26/12/2024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48DE8D-5571-4244-BCD9-8907D41FB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CFE481-FB90-45DB-A47D-49AD6A4E4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6ADF-21C1-4B8C-B20C-68025C5D7FE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93189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6870E-597F-47B5-8CAA-E13D5408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76643-1E09-4CE8-920C-3634ABD57C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536E98-CF3B-43D4-BC8A-6E8F030ED0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14764E-18E4-4313-9AD3-C54D19FAA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FD849-E507-400B-B806-B3A27619AE4C}" type="datetimeFigureOut">
              <a:rPr lang="en-ID" smtClean="0"/>
              <a:t>26/12/2024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6137F0-321E-4FEC-B859-035A7CE49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A69739-500A-44D8-B8F2-B60DAA479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6ADF-21C1-4B8C-B20C-68025C5D7FE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64793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C35C7-7EF7-483A-8758-DB62C432A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78D4C1-4771-4F17-B860-A6D5FA8A31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9DEC1-39EB-4C9C-A036-CAC76FC1B5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E4BCD9-C5FC-47F0-9C89-402D7B58D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FD849-E507-400B-B806-B3A27619AE4C}" type="datetimeFigureOut">
              <a:rPr lang="en-ID" smtClean="0"/>
              <a:t>26/12/2024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D0FBEC-44B5-46FF-A1A2-A86366660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1ADC81-8244-4FE0-A722-232BDE8FC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6ADF-21C1-4B8C-B20C-68025C5D7FE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33523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A73886-04D1-43D1-A4F6-EF7048E7A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CD8790-00C6-4EAC-AD3E-EE2231E59A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A7CA4B-B59C-4BBC-A1BA-D03765DF74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FD849-E507-400B-B806-B3A27619AE4C}" type="datetimeFigureOut">
              <a:rPr lang="en-ID" smtClean="0"/>
              <a:t>26/12/2024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2F55B4-3592-47CA-B378-37805CE5A1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FDFBC5-CD3A-4D1A-A672-4713963E7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C96ADF-21C1-4B8C-B20C-68025C5D7FE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70259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AI Chip technology concept. 3D render">
            <a:extLst>
              <a:ext uri="{FF2B5EF4-FFF2-40B4-BE49-F238E27FC236}">
                <a16:creationId xmlns:a16="http://schemas.microsoft.com/office/drawing/2014/main" id="{28434905-BCE6-40EA-B84E-6EE9E3DB8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965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6C3C9AF-24EF-4F48-9192-ABE3ED176B7A}"/>
              </a:ext>
            </a:extLst>
          </p:cNvPr>
          <p:cNvSpPr/>
          <p:nvPr/>
        </p:nvSpPr>
        <p:spPr>
          <a:xfrm>
            <a:off x="0" y="-91440"/>
            <a:ext cx="12191999" cy="9311640"/>
          </a:xfrm>
          <a:custGeom>
            <a:avLst/>
            <a:gdLst>
              <a:gd name="connsiteX0" fmla="*/ 883920 w 12191999"/>
              <a:gd name="connsiteY0" fmla="*/ 0 h 6857999"/>
              <a:gd name="connsiteX1" fmla="*/ 971600 w 12191999"/>
              <a:gd name="connsiteY1" fmla="*/ 0 h 6857999"/>
              <a:gd name="connsiteX2" fmla="*/ 971600 w 12191999"/>
              <a:gd name="connsiteY2" fmla="*/ 4214918 h 6857999"/>
              <a:gd name="connsiteX3" fmla="*/ 1413560 w 12191999"/>
              <a:gd name="connsiteY3" fmla="*/ 4656878 h 6857999"/>
              <a:gd name="connsiteX4" fmla="*/ 1855520 w 12191999"/>
              <a:gd name="connsiteY4" fmla="*/ 4214918 h 6857999"/>
              <a:gd name="connsiteX5" fmla="*/ 1855520 w 12191999"/>
              <a:gd name="connsiteY5" fmla="*/ 0 h 6857999"/>
              <a:gd name="connsiteX6" fmla="*/ 1943200 w 12191999"/>
              <a:gd name="connsiteY6" fmla="*/ 0 h 6857999"/>
              <a:gd name="connsiteX7" fmla="*/ 1943200 w 12191999"/>
              <a:gd name="connsiteY7" fmla="*/ 3461601 h 6857999"/>
              <a:gd name="connsiteX8" fmla="*/ 2385160 w 12191999"/>
              <a:gd name="connsiteY8" fmla="*/ 3903561 h 6857999"/>
              <a:gd name="connsiteX9" fmla="*/ 2827120 w 12191999"/>
              <a:gd name="connsiteY9" fmla="*/ 3461601 h 6857999"/>
              <a:gd name="connsiteX10" fmla="*/ 2827120 w 12191999"/>
              <a:gd name="connsiteY10" fmla="*/ 0 h 6857999"/>
              <a:gd name="connsiteX11" fmla="*/ 2914800 w 12191999"/>
              <a:gd name="connsiteY11" fmla="*/ 0 h 6857999"/>
              <a:gd name="connsiteX12" fmla="*/ 2914800 w 12191999"/>
              <a:gd name="connsiteY12" fmla="*/ 3910119 h 6857999"/>
              <a:gd name="connsiteX13" fmla="*/ 3356760 w 12191999"/>
              <a:gd name="connsiteY13" fmla="*/ 4352079 h 6857999"/>
              <a:gd name="connsiteX14" fmla="*/ 3798720 w 12191999"/>
              <a:gd name="connsiteY14" fmla="*/ 3910119 h 6857999"/>
              <a:gd name="connsiteX15" fmla="*/ 3798720 w 12191999"/>
              <a:gd name="connsiteY15" fmla="*/ 0 h 6857999"/>
              <a:gd name="connsiteX16" fmla="*/ 3886400 w 12191999"/>
              <a:gd name="connsiteY16" fmla="*/ 0 h 6857999"/>
              <a:gd name="connsiteX17" fmla="*/ 3886400 w 12191999"/>
              <a:gd name="connsiteY17" fmla="*/ 4434840 h 6857999"/>
              <a:gd name="connsiteX18" fmla="*/ 4328359 w 12191999"/>
              <a:gd name="connsiteY18" fmla="*/ 4876800 h 6857999"/>
              <a:gd name="connsiteX19" fmla="*/ 4770319 w 12191999"/>
              <a:gd name="connsiteY19" fmla="*/ 4434840 h 6857999"/>
              <a:gd name="connsiteX20" fmla="*/ 4770319 w 12191999"/>
              <a:gd name="connsiteY20" fmla="*/ 0 h 6857999"/>
              <a:gd name="connsiteX21" fmla="*/ 4857999 w 12191999"/>
              <a:gd name="connsiteY21" fmla="*/ 0 h 6857999"/>
              <a:gd name="connsiteX22" fmla="*/ 4857999 w 12191999"/>
              <a:gd name="connsiteY22" fmla="*/ 3373824 h 6857999"/>
              <a:gd name="connsiteX23" fmla="*/ 5299960 w 12191999"/>
              <a:gd name="connsiteY23" fmla="*/ 3815784 h 6857999"/>
              <a:gd name="connsiteX24" fmla="*/ 5741919 w 12191999"/>
              <a:gd name="connsiteY24" fmla="*/ 3373824 h 6857999"/>
              <a:gd name="connsiteX25" fmla="*/ 5741919 w 12191999"/>
              <a:gd name="connsiteY25" fmla="*/ 0 h 6857999"/>
              <a:gd name="connsiteX26" fmla="*/ 12191999 w 12191999"/>
              <a:gd name="connsiteY26" fmla="*/ 0 h 6857999"/>
              <a:gd name="connsiteX27" fmla="*/ 12191999 w 12191999"/>
              <a:gd name="connsiteY27" fmla="*/ 6857999 h 6857999"/>
              <a:gd name="connsiteX28" fmla="*/ 0 w 12191999"/>
              <a:gd name="connsiteY28" fmla="*/ 6857999 h 6857999"/>
              <a:gd name="connsiteX29" fmla="*/ 0 w 12191999"/>
              <a:gd name="connsiteY29" fmla="*/ 3910119 h 6857999"/>
              <a:gd name="connsiteX30" fmla="*/ 441960 w 12191999"/>
              <a:gd name="connsiteY30" fmla="*/ 4352079 h 6857999"/>
              <a:gd name="connsiteX31" fmla="*/ 883920 w 12191999"/>
              <a:gd name="connsiteY31" fmla="*/ 391011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2191999" h="6857999">
                <a:moveTo>
                  <a:pt x="883920" y="0"/>
                </a:moveTo>
                <a:lnTo>
                  <a:pt x="971600" y="0"/>
                </a:lnTo>
                <a:lnTo>
                  <a:pt x="971600" y="4214918"/>
                </a:lnTo>
                <a:cubicBezTo>
                  <a:pt x="971600" y="4459006"/>
                  <a:pt x="1169472" y="4656878"/>
                  <a:pt x="1413560" y="4656878"/>
                </a:cubicBezTo>
                <a:cubicBezTo>
                  <a:pt x="1657648" y="4656878"/>
                  <a:pt x="1855520" y="4459006"/>
                  <a:pt x="1855520" y="4214918"/>
                </a:cubicBezTo>
                <a:lnTo>
                  <a:pt x="1855520" y="0"/>
                </a:lnTo>
                <a:lnTo>
                  <a:pt x="1943200" y="0"/>
                </a:lnTo>
                <a:lnTo>
                  <a:pt x="1943200" y="3461601"/>
                </a:lnTo>
                <a:cubicBezTo>
                  <a:pt x="1943200" y="3705689"/>
                  <a:pt x="2141072" y="3903561"/>
                  <a:pt x="2385160" y="3903561"/>
                </a:cubicBezTo>
                <a:cubicBezTo>
                  <a:pt x="2629248" y="3903561"/>
                  <a:pt x="2827120" y="3705689"/>
                  <a:pt x="2827120" y="3461601"/>
                </a:cubicBezTo>
                <a:lnTo>
                  <a:pt x="2827120" y="0"/>
                </a:lnTo>
                <a:lnTo>
                  <a:pt x="2914800" y="0"/>
                </a:lnTo>
                <a:lnTo>
                  <a:pt x="2914800" y="3910119"/>
                </a:lnTo>
                <a:cubicBezTo>
                  <a:pt x="2914800" y="4154207"/>
                  <a:pt x="3112672" y="4352079"/>
                  <a:pt x="3356760" y="4352079"/>
                </a:cubicBezTo>
                <a:cubicBezTo>
                  <a:pt x="3600848" y="4352079"/>
                  <a:pt x="3798720" y="4154207"/>
                  <a:pt x="3798720" y="3910119"/>
                </a:cubicBezTo>
                <a:lnTo>
                  <a:pt x="3798720" y="0"/>
                </a:lnTo>
                <a:lnTo>
                  <a:pt x="3886400" y="0"/>
                </a:lnTo>
                <a:lnTo>
                  <a:pt x="3886400" y="4434840"/>
                </a:lnTo>
                <a:cubicBezTo>
                  <a:pt x="3886400" y="4678928"/>
                  <a:pt x="4084272" y="4876800"/>
                  <a:pt x="4328359" y="4876800"/>
                </a:cubicBezTo>
                <a:cubicBezTo>
                  <a:pt x="4572447" y="4876800"/>
                  <a:pt x="4770319" y="4678928"/>
                  <a:pt x="4770319" y="4434840"/>
                </a:cubicBezTo>
                <a:lnTo>
                  <a:pt x="4770319" y="0"/>
                </a:lnTo>
                <a:lnTo>
                  <a:pt x="4857999" y="0"/>
                </a:lnTo>
                <a:lnTo>
                  <a:pt x="4857999" y="3373824"/>
                </a:lnTo>
                <a:cubicBezTo>
                  <a:pt x="4857999" y="3617912"/>
                  <a:pt x="5055871" y="3815784"/>
                  <a:pt x="5299960" y="3815784"/>
                </a:cubicBezTo>
                <a:cubicBezTo>
                  <a:pt x="5544047" y="3815784"/>
                  <a:pt x="5741919" y="3617912"/>
                  <a:pt x="5741919" y="3373824"/>
                </a:cubicBezTo>
                <a:lnTo>
                  <a:pt x="5741919" y="0"/>
                </a:lnTo>
                <a:lnTo>
                  <a:pt x="12191999" y="0"/>
                </a:lnTo>
                <a:lnTo>
                  <a:pt x="12191999" y="6857999"/>
                </a:lnTo>
                <a:lnTo>
                  <a:pt x="0" y="6857999"/>
                </a:lnTo>
                <a:lnTo>
                  <a:pt x="0" y="3910119"/>
                </a:lnTo>
                <a:cubicBezTo>
                  <a:pt x="0" y="4154207"/>
                  <a:pt x="197872" y="4352079"/>
                  <a:pt x="441960" y="4352079"/>
                </a:cubicBezTo>
                <a:cubicBezTo>
                  <a:pt x="686048" y="4352079"/>
                  <a:pt x="883920" y="4154207"/>
                  <a:pt x="883920" y="39101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1705B2-E45C-4D3D-8CBC-8F0B264E47B8}"/>
              </a:ext>
            </a:extLst>
          </p:cNvPr>
          <p:cNvSpPr txBox="1"/>
          <p:nvPr/>
        </p:nvSpPr>
        <p:spPr>
          <a:xfrm>
            <a:off x="6278880" y="1368131"/>
            <a:ext cx="4876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0" dirty="0" err="1">
                <a:latin typeface="Arial Rounded MT Bold" panose="020F0704030504030204" pitchFamily="34" charset="0"/>
              </a:rPr>
              <a:t>Riset</a:t>
            </a:r>
            <a:r>
              <a:rPr lang="en-US" sz="6000" dirty="0">
                <a:latin typeface="Arial Rounded MT Bold" panose="020F0704030504030204" pitchFamily="34" charset="0"/>
              </a:rPr>
              <a:t> </a:t>
            </a:r>
            <a:r>
              <a:rPr lang="en-US" sz="6000" dirty="0" err="1">
                <a:latin typeface="Arial Rounded MT Bold" panose="020F0704030504030204" pitchFamily="34" charset="0"/>
              </a:rPr>
              <a:t>Informatika</a:t>
            </a:r>
            <a:endParaRPr lang="en-US" sz="6000" dirty="0">
              <a:latin typeface="Arial Rounded MT Bold" panose="020F0704030504030204" pitchFamily="34" charset="0"/>
            </a:endParaRPr>
          </a:p>
          <a:p>
            <a:pPr algn="r"/>
            <a:r>
              <a:rPr lang="en-US" sz="6000" dirty="0">
                <a:latin typeface="Arial Rounded MT Bold" panose="020F0704030504030204" pitchFamily="34" charset="0"/>
              </a:rPr>
              <a:t>D-081</a:t>
            </a:r>
            <a:endParaRPr lang="en-ID" sz="6000" dirty="0">
              <a:latin typeface="Arial Rounded MT Bold" panose="020F07040305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3C2F0-915D-4AAA-B3F2-46EA4C484454}"/>
              </a:ext>
            </a:extLst>
          </p:cNvPr>
          <p:cNvSpPr txBox="1"/>
          <p:nvPr/>
        </p:nvSpPr>
        <p:spPr>
          <a:xfrm>
            <a:off x="6278880" y="4751205"/>
            <a:ext cx="487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Arial Rounded MT Bold" panose="020F0704030504030204" pitchFamily="34" charset="0"/>
              </a:rPr>
              <a:t>CHURRI ASNA FATCHIYAH</a:t>
            </a:r>
            <a:endParaRPr lang="en-ID" sz="2400" dirty="0">
              <a:latin typeface="Arial Rounded MT Bold" panose="020F07040305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863326-3B7F-44CA-B886-975866A87E52}"/>
              </a:ext>
            </a:extLst>
          </p:cNvPr>
          <p:cNvSpPr txBox="1"/>
          <p:nvPr/>
        </p:nvSpPr>
        <p:spPr>
          <a:xfrm>
            <a:off x="8555617" y="5212870"/>
            <a:ext cx="26000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Arial Rounded MT Bold" panose="020F0704030504030204" pitchFamily="34" charset="0"/>
              </a:rPr>
              <a:t>21081010156</a:t>
            </a:r>
            <a:endParaRPr lang="en-ID" sz="24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9501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7 L -0.50755 0.00324 " pathEditMode="relative" rAng="0" ptsTypes="AA">
                                      <p:cBhvr>
                                        <p:cTn id="6" dur="17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378" y="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5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4C8E67D-DB40-48C3-B862-80BB3BDDA885}"/>
              </a:ext>
            </a:extLst>
          </p:cNvPr>
          <p:cNvGrpSpPr/>
          <p:nvPr/>
        </p:nvGrpSpPr>
        <p:grpSpPr>
          <a:xfrm>
            <a:off x="-3028286" y="0"/>
            <a:ext cx="11604175" cy="6858000"/>
            <a:chOff x="0" y="0"/>
            <a:chExt cx="11604175" cy="685800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7A3D6D0-CAD2-47B9-AC37-AF4D918CB297}"/>
                </a:ext>
              </a:extLst>
            </p:cNvPr>
            <p:cNvSpPr/>
            <p:nvPr/>
          </p:nvSpPr>
          <p:spPr>
            <a:xfrm>
              <a:off x="10420350" y="1162050"/>
              <a:ext cx="866775" cy="981075"/>
            </a:xfrm>
            <a:prstGeom prst="roundRect">
              <a:avLst/>
            </a:prstGeom>
            <a:solidFill>
              <a:srgbClr val="4550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71D1358-2122-4334-9C7B-37941122F3AB}"/>
                </a:ext>
              </a:extLst>
            </p:cNvPr>
            <p:cNvGrpSpPr/>
            <p:nvPr/>
          </p:nvGrpSpPr>
          <p:grpSpPr>
            <a:xfrm>
              <a:off x="0" y="0"/>
              <a:ext cx="11604175" cy="6858000"/>
              <a:chOff x="0" y="-46677"/>
              <a:chExt cx="11604175" cy="6858000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3612EF22-97C2-4C80-9F1B-8525562205F9}"/>
                  </a:ext>
                </a:extLst>
              </p:cNvPr>
              <p:cNvSpPr/>
              <p:nvPr/>
            </p:nvSpPr>
            <p:spPr>
              <a:xfrm>
                <a:off x="0" y="-46677"/>
                <a:ext cx="10525125" cy="6858000"/>
              </a:xfrm>
              <a:prstGeom prst="rect">
                <a:avLst/>
              </a:prstGeom>
              <a:solidFill>
                <a:srgbClr val="45504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5F2A6EA-56E3-4448-8E0A-20846E79188E}"/>
                  </a:ext>
                </a:extLst>
              </p:cNvPr>
              <p:cNvSpPr txBox="1"/>
              <p:nvPr/>
            </p:nvSpPr>
            <p:spPr>
              <a:xfrm>
                <a:off x="5968330" y="2027656"/>
                <a:ext cx="382064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 err="1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Pengumpulan</a:t>
                </a:r>
                <a:r>
                  <a:rPr lang="en-US" sz="2800" b="1" dirty="0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Data</a:t>
                </a:r>
                <a:endParaRPr lang="en-ID" sz="28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04F8478-2F44-408D-9C8D-3D4BF84423A7}"/>
                  </a:ext>
                </a:extLst>
              </p:cNvPr>
              <p:cNvSpPr txBox="1"/>
              <p:nvPr/>
            </p:nvSpPr>
            <p:spPr>
              <a:xfrm>
                <a:off x="5842913" y="3097017"/>
                <a:ext cx="3522200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Data geo-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spasial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dari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GPS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pengguna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dan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lokasi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acara.</a:t>
                </a:r>
              </a:p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Preferensi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pengguna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melalui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survei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atau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riwayat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acara. </a:t>
                </a:r>
              </a:p>
            </p:txBody>
          </p:sp>
          <p:pic>
            <p:nvPicPr>
              <p:cNvPr id="7" name="Graphic 6" descr="Research with solid fill">
                <a:extLst>
                  <a:ext uri="{FF2B5EF4-FFF2-40B4-BE49-F238E27FC236}">
                    <a16:creationId xmlns:a16="http://schemas.microsoft.com/office/drawing/2014/main" id="{E3F3E75E-2C36-40DC-8087-6BDED9164F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135927" y="4476942"/>
                <a:ext cx="1832272" cy="1695258"/>
              </a:xfrm>
              <a:prstGeom prst="rect">
                <a:avLst/>
              </a:prstGeom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02D0D0E-F301-4FF8-B736-E09872DEFE21}"/>
                  </a:ext>
                </a:extLst>
              </p:cNvPr>
              <p:cNvSpPr txBox="1"/>
              <p:nvPr/>
            </p:nvSpPr>
            <p:spPr>
              <a:xfrm>
                <a:off x="6684749" y="602116"/>
                <a:ext cx="2387813" cy="1800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100" b="1" dirty="0">
                    <a:solidFill>
                      <a:srgbClr val="FEFFFA">
                        <a:alpha val="20000"/>
                      </a:srgb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01</a:t>
                </a:r>
                <a:endParaRPr lang="en-ID" sz="11100" b="1" dirty="0">
                  <a:solidFill>
                    <a:srgbClr val="FEFFFA">
                      <a:alpha val="20000"/>
                    </a:srgb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66F6F44-2207-4752-B3BE-8EB63BF7259B}"/>
                  </a:ext>
                </a:extLst>
              </p:cNvPr>
              <p:cNvSpPr txBox="1"/>
              <p:nvPr/>
            </p:nvSpPr>
            <p:spPr>
              <a:xfrm>
                <a:off x="10160453" y="1293630"/>
                <a:ext cx="14437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1</a:t>
                </a:r>
                <a:endParaRPr lang="en-ID" sz="36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80E393F-A2F9-429E-A152-1B3F25F75FB9}"/>
              </a:ext>
            </a:extLst>
          </p:cNvPr>
          <p:cNvGrpSpPr/>
          <p:nvPr/>
        </p:nvGrpSpPr>
        <p:grpSpPr>
          <a:xfrm>
            <a:off x="-3973490" y="0"/>
            <a:ext cx="11604174" cy="6858000"/>
            <a:chOff x="0" y="0"/>
            <a:chExt cx="11604174" cy="6858000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8280CD72-1C1F-4A32-9AD7-6C6303198465}"/>
                </a:ext>
              </a:extLst>
            </p:cNvPr>
            <p:cNvGrpSpPr/>
            <p:nvPr/>
          </p:nvGrpSpPr>
          <p:grpSpPr>
            <a:xfrm>
              <a:off x="0" y="0"/>
              <a:ext cx="10525125" cy="6858000"/>
              <a:chOff x="0" y="-46677"/>
              <a:chExt cx="10525125" cy="6858000"/>
            </a:xfrm>
            <a:solidFill>
              <a:srgbClr val="626E6A"/>
            </a:solidFill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71EA527A-479B-49F1-853C-325539FA7C94}"/>
                  </a:ext>
                </a:extLst>
              </p:cNvPr>
              <p:cNvSpPr/>
              <p:nvPr/>
            </p:nvSpPr>
            <p:spPr>
              <a:xfrm>
                <a:off x="0" y="-46677"/>
                <a:ext cx="10525125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AD45DBF0-05E6-4593-AE50-A14B05C3E15E}"/>
                  </a:ext>
                </a:extLst>
              </p:cNvPr>
              <p:cNvSpPr txBox="1"/>
              <p:nvPr/>
            </p:nvSpPr>
            <p:spPr>
              <a:xfrm>
                <a:off x="5301580" y="2027656"/>
                <a:ext cx="4286013" cy="523220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 err="1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Pendekatan</a:t>
                </a:r>
                <a:r>
                  <a:rPr lang="en-US" sz="2800" b="1" dirty="0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:r>
                  <a:rPr lang="en-US" sz="2800" b="1" dirty="0" err="1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Algoritma</a:t>
                </a:r>
                <a:endParaRPr lang="en-ID" sz="28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4F1A74D2-1D10-4171-AF5C-49E933E3024D}"/>
                  </a:ext>
                </a:extLst>
              </p:cNvPr>
              <p:cNvSpPr txBox="1"/>
              <p:nvPr/>
            </p:nvSpPr>
            <p:spPr>
              <a:xfrm>
                <a:off x="5842913" y="3097017"/>
                <a:ext cx="3522200" cy="1569660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Hybrid Filtering: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Kombinasi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Content-Based dan Collaborative Filtering.</a:t>
                </a:r>
              </a:p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Pengintegrasian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data geo-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spasial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sebagai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variabel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tambahan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dalam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algoritma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.</a:t>
                </a:r>
              </a:p>
            </p:txBody>
          </p:sp>
          <p:pic>
            <p:nvPicPr>
              <p:cNvPr id="69" name="Graphic 68" descr="Research with solid fill">
                <a:extLst>
                  <a:ext uri="{FF2B5EF4-FFF2-40B4-BE49-F238E27FC236}">
                    <a16:creationId xmlns:a16="http://schemas.microsoft.com/office/drawing/2014/main" id="{9EC54DBC-4A50-4E2E-8DB1-26BF852ED3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135927" y="4476942"/>
                <a:ext cx="1832272" cy="1695258"/>
              </a:xfrm>
              <a:prstGeom prst="rect">
                <a:avLst/>
              </a:prstGeom>
            </p:spPr>
          </p:pic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43AFA568-A35A-4CF2-AD34-6525511DBBB9}"/>
                  </a:ext>
                </a:extLst>
              </p:cNvPr>
              <p:cNvSpPr txBox="1"/>
              <p:nvPr/>
            </p:nvSpPr>
            <p:spPr>
              <a:xfrm>
                <a:off x="6684749" y="602116"/>
                <a:ext cx="2387813" cy="1800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100" b="1" dirty="0">
                    <a:solidFill>
                      <a:srgbClr val="FEFFFA">
                        <a:alpha val="20000"/>
                      </a:srgb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02</a:t>
                </a:r>
                <a:endParaRPr lang="en-ID" sz="11100" b="1" dirty="0">
                  <a:solidFill>
                    <a:srgbClr val="FEFFFA">
                      <a:alpha val="20000"/>
                    </a:srgb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6975229D-8998-45BB-B6AC-9BBC10F3C556}"/>
                </a:ext>
              </a:extLst>
            </p:cNvPr>
            <p:cNvSpPr/>
            <p:nvPr/>
          </p:nvSpPr>
          <p:spPr>
            <a:xfrm>
              <a:off x="10448926" y="2502357"/>
              <a:ext cx="866775" cy="981075"/>
            </a:xfrm>
            <a:prstGeom prst="roundRect">
              <a:avLst/>
            </a:prstGeom>
            <a:solidFill>
              <a:srgbClr val="626E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7F50CCD7-A82E-4E0F-9053-1617DCB32C18}"/>
                </a:ext>
              </a:extLst>
            </p:cNvPr>
            <p:cNvSpPr txBox="1"/>
            <p:nvPr/>
          </p:nvSpPr>
          <p:spPr>
            <a:xfrm>
              <a:off x="10160452" y="2669728"/>
              <a:ext cx="14437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  <a:endParaRPr lang="en-ID" sz="3600" b="1" dirty="0">
                <a:solidFill>
                  <a:srgbClr val="FEFFF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pic>
          <p:nvPicPr>
            <p:cNvPr id="65" name="Graphic 64" descr="Venn diagram with solid fill">
              <a:extLst>
                <a:ext uri="{FF2B5EF4-FFF2-40B4-BE49-F238E27FC236}">
                  <a16:creationId xmlns:a16="http://schemas.microsoft.com/office/drawing/2014/main" id="{422E5FCE-6EA5-4331-8AB4-D2C872E9D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552543" y="5169968"/>
              <a:ext cx="914400" cy="846023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5CDC6988-A6ED-48B8-8997-E00BB4A14274}"/>
              </a:ext>
            </a:extLst>
          </p:cNvPr>
          <p:cNvGrpSpPr/>
          <p:nvPr/>
        </p:nvGrpSpPr>
        <p:grpSpPr>
          <a:xfrm>
            <a:off x="-4924880" y="0"/>
            <a:ext cx="11584445" cy="6858000"/>
            <a:chOff x="0" y="0"/>
            <a:chExt cx="11584445" cy="6858000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806C8DBB-3E81-48DD-81DF-2184CA33328B}"/>
                </a:ext>
              </a:extLst>
            </p:cNvPr>
            <p:cNvGrpSpPr/>
            <p:nvPr/>
          </p:nvGrpSpPr>
          <p:grpSpPr>
            <a:xfrm>
              <a:off x="0" y="0"/>
              <a:ext cx="10525125" cy="6858000"/>
              <a:chOff x="0" y="-46677"/>
              <a:chExt cx="10525125" cy="6858000"/>
            </a:xfrm>
          </p:grpSpPr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B68F8F6F-C4F9-4776-8D2E-EAADCCCEF381}"/>
                  </a:ext>
                </a:extLst>
              </p:cNvPr>
              <p:cNvSpPr/>
              <p:nvPr/>
            </p:nvSpPr>
            <p:spPr>
              <a:xfrm>
                <a:off x="0" y="-46677"/>
                <a:ext cx="10525125" cy="6858000"/>
              </a:xfrm>
              <a:prstGeom prst="rect">
                <a:avLst/>
              </a:prstGeom>
              <a:solidFill>
                <a:srgbClr val="8B99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dirty="0"/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1EDAB2C6-8D7A-41EC-BF6E-B1F49A2F10A9}"/>
                  </a:ext>
                </a:extLst>
              </p:cNvPr>
              <p:cNvSpPr txBox="1"/>
              <p:nvPr/>
            </p:nvSpPr>
            <p:spPr>
              <a:xfrm>
                <a:off x="5473030" y="2027656"/>
                <a:ext cx="417239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Proses </a:t>
                </a:r>
                <a:r>
                  <a:rPr lang="en-US" sz="2800" b="1" dirty="0" err="1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Implementasi</a:t>
                </a:r>
                <a:endParaRPr lang="en-ID" sz="28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B06AFEC0-9CA7-48B8-82BE-07F54B9FA6C8}"/>
                  </a:ext>
                </a:extLst>
              </p:cNvPr>
              <p:cNvSpPr txBox="1"/>
              <p:nvPr/>
            </p:nvSpPr>
            <p:spPr>
              <a:xfrm>
                <a:off x="5842913" y="3097017"/>
                <a:ext cx="3522200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Preprocessing data.</a:t>
                </a:r>
              </a:p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Pemodelan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sistem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rekomendasi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menggunakan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library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seperti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scikit-learn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atau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TensorFlow.</a:t>
                </a:r>
              </a:p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Validasi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model.</a:t>
                </a: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94B509F0-C053-409F-BB12-35F82502C0E6}"/>
                  </a:ext>
                </a:extLst>
              </p:cNvPr>
              <p:cNvSpPr txBox="1"/>
              <p:nvPr/>
            </p:nvSpPr>
            <p:spPr>
              <a:xfrm>
                <a:off x="6684749" y="602116"/>
                <a:ext cx="2387813" cy="1800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100" b="1" dirty="0">
                    <a:solidFill>
                      <a:srgbClr val="FEFFFA">
                        <a:alpha val="20000"/>
                      </a:srgb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03</a:t>
                </a:r>
                <a:endParaRPr lang="en-ID" sz="11100" b="1" dirty="0">
                  <a:solidFill>
                    <a:srgbClr val="FEFFFA">
                      <a:alpha val="20000"/>
                    </a:srgb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73" name="Rectangle: Rounded Corners 72">
              <a:extLst>
                <a:ext uri="{FF2B5EF4-FFF2-40B4-BE49-F238E27FC236}">
                  <a16:creationId xmlns:a16="http://schemas.microsoft.com/office/drawing/2014/main" id="{BB10B2E7-6193-4BEE-8A9F-0BDDF4E21EF5}"/>
                </a:ext>
              </a:extLst>
            </p:cNvPr>
            <p:cNvSpPr/>
            <p:nvPr/>
          </p:nvSpPr>
          <p:spPr>
            <a:xfrm>
              <a:off x="10429197" y="3852793"/>
              <a:ext cx="866775" cy="981075"/>
            </a:xfrm>
            <a:prstGeom prst="roundRect">
              <a:avLst/>
            </a:prstGeom>
            <a:solidFill>
              <a:srgbClr val="8B99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113002B3-DAC1-41BC-9A45-689FE17447B7}"/>
                </a:ext>
              </a:extLst>
            </p:cNvPr>
            <p:cNvSpPr txBox="1"/>
            <p:nvPr/>
          </p:nvSpPr>
          <p:spPr>
            <a:xfrm>
              <a:off x="10140723" y="4020164"/>
              <a:ext cx="14437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  <a:endParaRPr lang="en-ID" sz="3600" b="1" dirty="0">
                <a:solidFill>
                  <a:srgbClr val="FEFFF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pic>
          <p:nvPicPr>
            <p:cNvPr id="75" name="Graphic 74" descr="Document with solid fill">
              <a:extLst>
                <a:ext uri="{FF2B5EF4-FFF2-40B4-BE49-F238E27FC236}">
                  <a16:creationId xmlns:a16="http://schemas.microsoft.com/office/drawing/2014/main" id="{8A304880-E9B2-4264-9271-EC15696DF1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624424" y="5259495"/>
              <a:ext cx="914400" cy="846023"/>
            </a:xfrm>
            <a:prstGeom prst="rect">
              <a:avLst/>
            </a:prstGeom>
          </p:spPr>
        </p:pic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FD6F9F1-1021-4B01-86CB-8A0BDD8EF54A}"/>
              </a:ext>
            </a:extLst>
          </p:cNvPr>
          <p:cNvSpPr txBox="1"/>
          <p:nvPr/>
        </p:nvSpPr>
        <p:spPr>
          <a:xfrm>
            <a:off x="8202368" y="2890391"/>
            <a:ext cx="41723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rgbClr val="FEFFF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Metode</a:t>
            </a:r>
            <a:r>
              <a:rPr lang="en-US" sz="3200" b="1" dirty="0">
                <a:solidFill>
                  <a:srgbClr val="FEFFF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Yang </a:t>
            </a:r>
            <a:r>
              <a:rPr lang="en-US" sz="3200" b="1" dirty="0" err="1">
                <a:solidFill>
                  <a:srgbClr val="FEFFF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Diusulkan</a:t>
            </a:r>
            <a:endParaRPr lang="en-ID" sz="3200" b="1" dirty="0">
              <a:solidFill>
                <a:srgbClr val="FEFFF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7487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 ">
            <a:extLst>
              <a:ext uri="{FF2B5EF4-FFF2-40B4-BE49-F238E27FC236}">
                <a16:creationId xmlns:a16="http://schemas.microsoft.com/office/drawing/2014/main" id="{312401A1-1929-4C4F-8950-7FD5D328439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00" y="1047750"/>
            <a:ext cx="1115568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20B512-04B2-4444-BBBF-804E490FDFBC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7455567" y="3877498"/>
                </a:moveTo>
                <a:lnTo>
                  <a:pt x="7591298" y="4315946"/>
                </a:lnTo>
                <a:lnTo>
                  <a:pt x="7319836" y="4315946"/>
                </a:lnTo>
                <a:close/>
                <a:moveTo>
                  <a:pt x="10267228" y="3498880"/>
                </a:moveTo>
                <a:lnTo>
                  <a:pt x="10267228" y="4828510"/>
                </a:lnTo>
                <a:lnTo>
                  <a:pt x="10601198" y="4828510"/>
                </a:lnTo>
                <a:lnTo>
                  <a:pt x="10601198" y="4239151"/>
                </a:lnTo>
                <a:lnTo>
                  <a:pt x="11055719" y="4239151"/>
                </a:lnTo>
                <a:lnTo>
                  <a:pt x="11055719" y="4828510"/>
                </a:lnTo>
                <a:lnTo>
                  <a:pt x="11389690" y="4828510"/>
                </a:lnTo>
                <a:lnTo>
                  <a:pt x="11389690" y="3498880"/>
                </a:lnTo>
                <a:lnTo>
                  <a:pt x="11055719" y="3498880"/>
                </a:lnTo>
                <a:lnTo>
                  <a:pt x="11055719" y="3985548"/>
                </a:lnTo>
                <a:lnTo>
                  <a:pt x="10601198" y="3985548"/>
                </a:lnTo>
                <a:lnTo>
                  <a:pt x="10601198" y="3498880"/>
                </a:lnTo>
                <a:close/>
                <a:moveTo>
                  <a:pt x="9327824" y="3498880"/>
                </a:moveTo>
                <a:lnTo>
                  <a:pt x="9327824" y="3731052"/>
                </a:lnTo>
                <a:lnTo>
                  <a:pt x="9518920" y="3731052"/>
                </a:lnTo>
                <a:lnTo>
                  <a:pt x="9518920" y="4596338"/>
                </a:lnTo>
                <a:lnTo>
                  <a:pt x="9327824" y="4596338"/>
                </a:lnTo>
                <a:lnTo>
                  <a:pt x="9327824" y="4828510"/>
                </a:lnTo>
                <a:lnTo>
                  <a:pt x="10043986" y="4828510"/>
                </a:lnTo>
                <a:lnTo>
                  <a:pt x="10043986" y="4596338"/>
                </a:lnTo>
                <a:lnTo>
                  <a:pt x="9852890" y="4596338"/>
                </a:lnTo>
                <a:lnTo>
                  <a:pt x="9852890" y="3731052"/>
                </a:lnTo>
                <a:lnTo>
                  <a:pt x="10043986" y="3731052"/>
                </a:lnTo>
                <a:lnTo>
                  <a:pt x="10043986" y="3498880"/>
                </a:lnTo>
                <a:close/>
                <a:moveTo>
                  <a:pt x="5695228" y="3498880"/>
                </a:moveTo>
                <a:lnTo>
                  <a:pt x="5695228" y="4828510"/>
                </a:lnTo>
                <a:lnTo>
                  <a:pt x="6029198" y="4828510"/>
                </a:lnTo>
                <a:lnTo>
                  <a:pt x="6029198" y="4379347"/>
                </a:lnTo>
                <a:lnTo>
                  <a:pt x="6094385" y="4288264"/>
                </a:lnTo>
                <a:lnTo>
                  <a:pt x="6456930" y="4828510"/>
                </a:lnTo>
                <a:lnTo>
                  <a:pt x="6828703" y="4828510"/>
                </a:lnTo>
                <a:lnTo>
                  <a:pt x="6860552" y="4828510"/>
                </a:lnTo>
                <a:lnTo>
                  <a:pt x="7163566" y="4828510"/>
                </a:lnTo>
                <a:lnTo>
                  <a:pt x="7246612" y="4557048"/>
                </a:lnTo>
                <a:lnTo>
                  <a:pt x="7664522" y="4557048"/>
                </a:lnTo>
                <a:lnTo>
                  <a:pt x="7747568" y="4828510"/>
                </a:lnTo>
                <a:lnTo>
                  <a:pt x="8091361" y="4828510"/>
                </a:lnTo>
                <a:lnTo>
                  <a:pt x="7642198" y="3498880"/>
                </a:lnTo>
                <a:lnTo>
                  <a:pt x="7277866" y="3498880"/>
                </a:lnTo>
                <a:lnTo>
                  <a:pt x="6839141" y="4797612"/>
                </a:lnTo>
                <a:lnTo>
                  <a:pt x="6366741" y="4115921"/>
                </a:lnTo>
                <a:lnTo>
                  <a:pt x="6840907" y="3498880"/>
                </a:lnTo>
                <a:lnTo>
                  <a:pt x="6454251" y="3498880"/>
                </a:lnTo>
                <a:lnTo>
                  <a:pt x="6029198" y="4089132"/>
                </a:lnTo>
                <a:lnTo>
                  <a:pt x="6029198" y="3498880"/>
                </a:lnTo>
                <a:close/>
                <a:moveTo>
                  <a:pt x="8707806" y="3474770"/>
                </a:moveTo>
                <a:cubicBezTo>
                  <a:pt x="8550048" y="3474770"/>
                  <a:pt x="8418484" y="3513316"/>
                  <a:pt x="8313115" y="3590409"/>
                </a:cubicBezTo>
                <a:cubicBezTo>
                  <a:pt x="8207744" y="3667502"/>
                  <a:pt x="8155059" y="3768259"/>
                  <a:pt x="8155059" y="3892679"/>
                </a:cubicBezTo>
                <a:cubicBezTo>
                  <a:pt x="8155059" y="3984952"/>
                  <a:pt x="8177383" y="4061748"/>
                  <a:pt x="8222032" y="4123065"/>
                </a:cubicBezTo>
                <a:cubicBezTo>
                  <a:pt x="8266680" y="4184382"/>
                  <a:pt x="8340499" y="4233198"/>
                  <a:pt x="8443488" y="4269512"/>
                </a:cubicBezTo>
                <a:cubicBezTo>
                  <a:pt x="8488136" y="4284990"/>
                  <a:pt x="8536208" y="4298087"/>
                  <a:pt x="8587702" y="4308802"/>
                </a:cubicBezTo>
                <a:cubicBezTo>
                  <a:pt x="8639197" y="4319518"/>
                  <a:pt x="8687566" y="4330829"/>
                  <a:pt x="8732810" y="4342735"/>
                </a:cubicBezTo>
                <a:cubicBezTo>
                  <a:pt x="8769124" y="4352260"/>
                  <a:pt x="8800378" y="4367441"/>
                  <a:pt x="8826572" y="4388277"/>
                </a:cubicBezTo>
                <a:cubicBezTo>
                  <a:pt x="8852765" y="4409113"/>
                  <a:pt x="8865862" y="4436199"/>
                  <a:pt x="8865862" y="4469537"/>
                </a:cubicBezTo>
                <a:cubicBezTo>
                  <a:pt x="8865862" y="4499302"/>
                  <a:pt x="8857826" y="4523264"/>
                  <a:pt x="8841752" y="4541421"/>
                </a:cubicBezTo>
                <a:cubicBezTo>
                  <a:pt x="8825678" y="4559578"/>
                  <a:pt x="8806033" y="4573716"/>
                  <a:pt x="8782816" y="4583837"/>
                </a:cubicBezTo>
                <a:cubicBezTo>
                  <a:pt x="8763766" y="4592766"/>
                  <a:pt x="8738614" y="4599315"/>
                  <a:pt x="8707360" y="4603482"/>
                </a:cubicBezTo>
                <a:cubicBezTo>
                  <a:pt x="8676106" y="4607649"/>
                  <a:pt x="8650954" y="4609733"/>
                  <a:pt x="8631904" y="4609733"/>
                </a:cubicBezTo>
                <a:cubicBezTo>
                  <a:pt x="8556300" y="4609733"/>
                  <a:pt x="8478314" y="4594552"/>
                  <a:pt x="8397946" y="4564191"/>
                </a:cubicBezTo>
                <a:cubicBezTo>
                  <a:pt x="8317579" y="4533831"/>
                  <a:pt x="8244058" y="4490373"/>
                  <a:pt x="8177383" y="4433818"/>
                </a:cubicBezTo>
                <a:lnTo>
                  <a:pt x="8147022" y="4433818"/>
                </a:lnTo>
                <a:lnTo>
                  <a:pt x="8147022" y="4749929"/>
                </a:lnTo>
                <a:cubicBezTo>
                  <a:pt x="8213102" y="4779099"/>
                  <a:pt x="8284688" y="4803507"/>
                  <a:pt x="8361781" y="4823152"/>
                </a:cubicBezTo>
                <a:cubicBezTo>
                  <a:pt x="8438874" y="4842798"/>
                  <a:pt x="8528320" y="4852620"/>
                  <a:pt x="8630118" y="4852620"/>
                </a:cubicBezTo>
                <a:cubicBezTo>
                  <a:pt x="8806926" y="4852620"/>
                  <a:pt x="8947271" y="4812437"/>
                  <a:pt x="9051153" y="4732070"/>
                </a:cubicBezTo>
                <a:cubicBezTo>
                  <a:pt x="9155035" y="4651702"/>
                  <a:pt x="9206976" y="4545439"/>
                  <a:pt x="9206976" y="4413280"/>
                </a:cubicBezTo>
                <a:cubicBezTo>
                  <a:pt x="9206976" y="4321006"/>
                  <a:pt x="9184503" y="4246741"/>
                  <a:pt x="9139557" y="4190484"/>
                </a:cubicBezTo>
                <a:cubicBezTo>
                  <a:pt x="9094611" y="4134227"/>
                  <a:pt x="9026001" y="4089430"/>
                  <a:pt x="8933728" y="4056092"/>
                </a:cubicBezTo>
                <a:cubicBezTo>
                  <a:pt x="8886698" y="4039423"/>
                  <a:pt x="8842496" y="4026327"/>
                  <a:pt x="8801122" y="4016802"/>
                </a:cubicBezTo>
                <a:cubicBezTo>
                  <a:pt x="8759748" y="4007277"/>
                  <a:pt x="8716736" y="3997454"/>
                  <a:pt x="8672088" y="3987334"/>
                </a:cubicBezTo>
                <a:cubicBezTo>
                  <a:pt x="8603032" y="3971260"/>
                  <a:pt x="8556448" y="3953252"/>
                  <a:pt x="8532338" y="3933309"/>
                </a:cubicBezTo>
                <a:cubicBezTo>
                  <a:pt x="8508228" y="3913366"/>
                  <a:pt x="8496173" y="3886428"/>
                  <a:pt x="8496173" y="3852495"/>
                </a:cubicBezTo>
                <a:cubicBezTo>
                  <a:pt x="8496173" y="3829278"/>
                  <a:pt x="8503763" y="3808293"/>
                  <a:pt x="8518944" y="3789541"/>
                </a:cubicBezTo>
                <a:cubicBezTo>
                  <a:pt x="8534124" y="3770789"/>
                  <a:pt x="8552132" y="3756650"/>
                  <a:pt x="8572968" y="3747125"/>
                </a:cubicBezTo>
                <a:cubicBezTo>
                  <a:pt x="8598566" y="3735219"/>
                  <a:pt x="8622974" y="3727182"/>
                  <a:pt x="8646192" y="3723015"/>
                </a:cubicBezTo>
                <a:cubicBezTo>
                  <a:pt x="8669409" y="3718848"/>
                  <a:pt x="8695602" y="3716764"/>
                  <a:pt x="8724773" y="3716764"/>
                </a:cubicBezTo>
                <a:cubicBezTo>
                  <a:pt x="8799782" y="3716764"/>
                  <a:pt x="8872857" y="3731349"/>
                  <a:pt x="8943997" y="3760520"/>
                </a:cubicBezTo>
                <a:cubicBezTo>
                  <a:pt x="9015136" y="3789690"/>
                  <a:pt x="9075412" y="3825409"/>
                  <a:pt x="9124823" y="3867676"/>
                </a:cubicBezTo>
                <a:lnTo>
                  <a:pt x="9154291" y="3867676"/>
                </a:lnTo>
                <a:lnTo>
                  <a:pt x="9154291" y="3564066"/>
                </a:lnTo>
                <a:cubicBezTo>
                  <a:pt x="9092378" y="3536682"/>
                  <a:pt x="9022280" y="3514953"/>
                  <a:pt x="8943997" y="3498880"/>
                </a:cubicBezTo>
                <a:cubicBezTo>
                  <a:pt x="8865713" y="3482806"/>
                  <a:pt x="8786983" y="3474770"/>
                  <a:pt x="8707806" y="3474770"/>
                </a:cubicBezTo>
                <a:close/>
                <a:moveTo>
                  <a:pt x="7312660" y="1819425"/>
                </a:moveTo>
                <a:lnTo>
                  <a:pt x="7448391" y="2257872"/>
                </a:lnTo>
                <a:lnTo>
                  <a:pt x="7176929" y="2257872"/>
                </a:lnTo>
                <a:close/>
                <a:moveTo>
                  <a:pt x="3322281" y="1685479"/>
                </a:moveTo>
                <a:lnTo>
                  <a:pt x="3433902" y="1685479"/>
                </a:lnTo>
                <a:cubicBezTo>
                  <a:pt x="3472001" y="1685479"/>
                  <a:pt x="3503851" y="1686670"/>
                  <a:pt x="3529449" y="1689051"/>
                </a:cubicBezTo>
                <a:cubicBezTo>
                  <a:pt x="3555047" y="1691432"/>
                  <a:pt x="3578265" y="1697088"/>
                  <a:pt x="3599101" y="1706017"/>
                </a:cubicBezTo>
                <a:cubicBezTo>
                  <a:pt x="3628867" y="1719114"/>
                  <a:pt x="3650149" y="1737718"/>
                  <a:pt x="3662948" y="1761828"/>
                </a:cubicBezTo>
                <a:cubicBezTo>
                  <a:pt x="3675747" y="1785938"/>
                  <a:pt x="3682147" y="1814662"/>
                  <a:pt x="3682147" y="1847999"/>
                </a:cubicBezTo>
                <a:cubicBezTo>
                  <a:pt x="3682147" y="1885504"/>
                  <a:pt x="3676938" y="1915865"/>
                  <a:pt x="3666520" y="1939082"/>
                </a:cubicBezTo>
                <a:cubicBezTo>
                  <a:pt x="3656102" y="1962299"/>
                  <a:pt x="3640178" y="1982243"/>
                  <a:pt x="3618746" y="1998911"/>
                </a:cubicBezTo>
                <a:cubicBezTo>
                  <a:pt x="3596125" y="2017366"/>
                  <a:pt x="3568591" y="2029421"/>
                  <a:pt x="3536146" y="2035076"/>
                </a:cubicBezTo>
                <a:cubicBezTo>
                  <a:pt x="3503702" y="2040732"/>
                  <a:pt x="3464263" y="2043560"/>
                  <a:pt x="3417828" y="2043560"/>
                </a:cubicBezTo>
                <a:lnTo>
                  <a:pt x="3322281" y="2043560"/>
                </a:lnTo>
                <a:close/>
                <a:moveTo>
                  <a:pt x="7134959" y="1440806"/>
                </a:moveTo>
                <a:lnTo>
                  <a:pt x="6685796" y="2770436"/>
                </a:lnTo>
                <a:lnTo>
                  <a:pt x="7020659" y="2770436"/>
                </a:lnTo>
                <a:lnTo>
                  <a:pt x="7103705" y="2498974"/>
                </a:lnTo>
                <a:lnTo>
                  <a:pt x="7521614" y="2498974"/>
                </a:lnTo>
                <a:lnTo>
                  <a:pt x="7604661" y="2770436"/>
                </a:lnTo>
                <a:lnTo>
                  <a:pt x="7948453" y="2770436"/>
                </a:lnTo>
                <a:lnTo>
                  <a:pt x="7499290" y="1440806"/>
                </a:lnTo>
                <a:close/>
                <a:moveTo>
                  <a:pt x="5199896" y="1440806"/>
                </a:moveTo>
                <a:lnTo>
                  <a:pt x="5199896" y="2770436"/>
                </a:lnTo>
                <a:lnTo>
                  <a:pt x="5514221" y="2770436"/>
                </a:lnTo>
                <a:lnTo>
                  <a:pt x="5514221" y="1889076"/>
                </a:lnTo>
                <a:lnTo>
                  <a:pt x="5756215" y="2457897"/>
                </a:lnTo>
                <a:lnTo>
                  <a:pt x="5983922" y="2457897"/>
                </a:lnTo>
                <a:lnTo>
                  <a:pt x="6225917" y="1889076"/>
                </a:lnTo>
                <a:lnTo>
                  <a:pt x="6225917" y="2770436"/>
                </a:lnTo>
                <a:lnTo>
                  <a:pt x="6558101" y="2770436"/>
                </a:lnTo>
                <a:lnTo>
                  <a:pt x="6558101" y="1440806"/>
                </a:lnTo>
                <a:lnTo>
                  <a:pt x="6173232" y="1440806"/>
                </a:lnTo>
                <a:lnTo>
                  <a:pt x="5879446" y="2097138"/>
                </a:lnTo>
                <a:lnTo>
                  <a:pt x="5584765" y="1440806"/>
                </a:lnTo>
                <a:close/>
                <a:moveTo>
                  <a:pt x="4260493" y="1440806"/>
                </a:moveTo>
                <a:lnTo>
                  <a:pt x="4260493" y="1672978"/>
                </a:lnTo>
                <a:lnTo>
                  <a:pt x="4451588" y="1672978"/>
                </a:lnTo>
                <a:lnTo>
                  <a:pt x="4451588" y="2538264"/>
                </a:lnTo>
                <a:lnTo>
                  <a:pt x="4260493" y="2538264"/>
                </a:lnTo>
                <a:lnTo>
                  <a:pt x="4260493" y="2770436"/>
                </a:lnTo>
                <a:lnTo>
                  <a:pt x="4976654" y="2770436"/>
                </a:lnTo>
                <a:lnTo>
                  <a:pt x="4976654" y="2538264"/>
                </a:lnTo>
                <a:lnTo>
                  <a:pt x="4785558" y="2538264"/>
                </a:lnTo>
                <a:lnTo>
                  <a:pt x="4785558" y="1672978"/>
                </a:lnTo>
                <a:lnTo>
                  <a:pt x="4976654" y="1672978"/>
                </a:lnTo>
                <a:lnTo>
                  <a:pt x="4976654" y="1440806"/>
                </a:lnTo>
                <a:close/>
                <a:moveTo>
                  <a:pt x="2990096" y="1440806"/>
                </a:moveTo>
                <a:lnTo>
                  <a:pt x="2990096" y="2770436"/>
                </a:lnTo>
                <a:lnTo>
                  <a:pt x="3322281" y="2770436"/>
                </a:lnTo>
                <a:lnTo>
                  <a:pt x="3322281" y="2282875"/>
                </a:lnTo>
                <a:lnTo>
                  <a:pt x="3441938" y="2282875"/>
                </a:lnTo>
                <a:lnTo>
                  <a:pt x="3812520" y="2770436"/>
                </a:lnTo>
                <a:lnTo>
                  <a:pt x="4219714" y="2770436"/>
                </a:lnTo>
                <a:lnTo>
                  <a:pt x="3772337" y="2205187"/>
                </a:lnTo>
                <a:cubicBezTo>
                  <a:pt x="3849132" y="2167682"/>
                  <a:pt x="3910449" y="2117230"/>
                  <a:pt x="3956289" y="2053829"/>
                </a:cubicBezTo>
                <a:cubicBezTo>
                  <a:pt x="4002128" y="1990428"/>
                  <a:pt x="4025047" y="1907829"/>
                  <a:pt x="4025047" y="1806030"/>
                </a:cubicBezTo>
                <a:cubicBezTo>
                  <a:pt x="4025047" y="1733997"/>
                  <a:pt x="4011057" y="1674615"/>
                  <a:pt x="3983077" y="1627883"/>
                </a:cubicBezTo>
                <a:cubicBezTo>
                  <a:pt x="3955097" y="1581151"/>
                  <a:pt x="3917295" y="1542604"/>
                  <a:pt x="3869671" y="1512243"/>
                </a:cubicBezTo>
                <a:cubicBezTo>
                  <a:pt x="3823236" y="1483073"/>
                  <a:pt x="3772634" y="1463874"/>
                  <a:pt x="3717865" y="1454647"/>
                </a:cubicBezTo>
                <a:cubicBezTo>
                  <a:pt x="3663097" y="1445420"/>
                  <a:pt x="3598803" y="1440806"/>
                  <a:pt x="3524985" y="1440806"/>
                </a:cubicBezTo>
                <a:close/>
                <a:moveTo>
                  <a:pt x="1866146" y="1440806"/>
                </a:moveTo>
                <a:lnTo>
                  <a:pt x="1866146" y="2770436"/>
                </a:lnTo>
                <a:lnTo>
                  <a:pt x="2765366" y="2770436"/>
                </a:lnTo>
                <a:lnTo>
                  <a:pt x="2765366" y="2516833"/>
                </a:lnTo>
                <a:lnTo>
                  <a:pt x="2198331" y="2516833"/>
                </a:lnTo>
                <a:lnTo>
                  <a:pt x="2198331" y="2181077"/>
                </a:lnTo>
                <a:lnTo>
                  <a:pt x="2720717" y="2181077"/>
                </a:lnTo>
                <a:lnTo>
                  <a:pt x="2720717" y="1927474"/>
                </a:lnTo>
                <a:lnTo>
                  <a:pt x="2198331" y="1927474"/>
                </a:lnTo>
                <a:lnTo>
                  <a:pt x="2198331" y="1694409"/>
                </a:lnTo>
                <a:lnTo>
                  <a:pt x="2765366" y="1694409"/>
                </a:lnTo>
                <a:lnTo>
                  <a:pt x="2765366" y="1440806"/>
                </a:lnTo>
                <a:close/>
                <a:moveTo>
                  <a:pt x="604679" y="1440806"/>
                </a:moveTo>
                <a:lnTo>
                  <a:pt x="604679" y="1694409"/>
                </a:lnTo>
                <a:lnTo>
                  <a:pt x="997585" y="1694409"/>
                </a:lnTo>
                <a:lnTo>
                  <a:pt x="997585" y="2770436"/>
                </a:lnTo>
                <a:lnTo>
                  <a:pt x="1331556" y="2770436"/>
                </a:lnTo>
                <a:lnTo>
                  <a:pt x="1331556" y="1694409"/>
                </a:lnTo>
                <a:lnTo>
                  <a:pt x="1724462" y="1694409"/>
                </a:lnTo>
                <a:lnTo>
                  <a:pt x="1724462" y="14408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72118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D" sz="14400" b="1" dirty="0">
              <a:solidFill>
                <a:srgbClr val="172118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044120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A833AA6-2B92-4A88-BE1A-64A5CA7A884C}"/>
              </a:ext>
            </a:extLst>
          </p:cNvPr>
          <p:cNvGrpSpPr/>
          <p:nvPr/>
        </p:nvGrpSpPr>
        <p:grpSpPr>
          <a:xfrm>
            <a:off x="8575040" y="0"/>
            <a:ext cx="3616960" cy="6858000"/>
            <a:chOff x="8575040" y="0"/>
            <a:chExt cx="361696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88222C9-0D19-4CC3-9AAC-75AE04E09D98}"/>
                </a:ext>
              </a:extLst>
            </p:cNvPr>
            <p:cNvSpPr/>
            <p:nvPr/>
          </p:nvSpPr>
          <p:spPr>
            <a:xfrm>
              <a:off x="8575040" y="0"/>
              <a:ext cx="3616960" cy="6858000"/>
            </a:xfrm>
            <a:prstGeom prst="rect">
              <a:avLst/>
            </a:prstGeom>
            <a:solidFill>
              <a:srgbClr val="8B998C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F1D3E90-24A8-4653-8E12-940B4D92264A}"/>
                </a:ext>
              </a:extLst>
            </p:cNvPr>
            <p:cNvSpPr txBox="1"/>
            <p:nvPr/>
          </p:nvSpPr>
          <p:spPr>
            <a:xfrm>
              <a:off x="8933180" y="1357971"/>
              <a:ext cx="3200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rgbClr val="172118"/>
                  </a:solidFill>
                  <a:latin typeface="Arial Rounded MT Bold" panose="020F0704030504030204" pitchFamily="34" charset="0"/>
                </a:rPr>
                <a:t>DESKRIPSI</a:t>
              </a:r>
              <a:endParaRPr lang="en-ID" sz="3200" dirty="0">
                <a:solidFill>
                  <a:srgbClr val="172118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0A8D33A6-7619-4828-A374-DB1ADA152360}"/>
                </a:ext>
              </a:extLst>
            </p:cNvPr>
            <p:cNvSpPr txBox="1">
              <a:spLocks/>
            </p:cNvSpPr>
            <p:nvPr/>
          </p:nvSpPr>
          <p:spPr>
            <a:xfrm>
              <a:off x="9014460" y="2472721"/>
              <a:ext cx="2778760" cy="1912557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ID" sz="2000" dirty="0" err="1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Sistem</a:t>
              </a:r>
              <a:r>
                <a:rPr lang="en-ID" sz="2000" dirty="0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ID" sz="2000" dirty="0" err="1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rekomendasi</a:t>
              </a:r>
              <a:r>
                <a:rPr lang="en-ID" sz="2000" dirty="0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ID" sz="2000" dirty="0" err="1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untuk</a:t>
              </a:r>
              <a:r>
                <a:rPr lang="en-ID" sz="2000" dirty="0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acara </a:t>
              </a:r>
              <a:r>
                <a:rPr lang="en-ID" sz="2000" dirty="0" err="1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lokal</a:t>
              </a:r>
              <a:r>
                <a:rPr lang="en-ID" sz="2000" dirty="0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(</a:t>
              </a:r>
              <a:r>
                <a:rPr lang="en-ID" sz="2000" dirty="0" err="1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seperti</a:t>
              </a:r>
              <a:r>
                <a:rPr lang="en-ID" sz="2000" dirty="0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festival </a:t>
              </a:r>
              <a:r>
                <a:rPr lang="en-ID" sz="2000" dirty="0" err="1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atau</a:t>
              </a:r>
              <a:r>
                <a:rPr lang="en-ID" sz="2000" dirty="0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seminar) yang </a:t>
              </a:r>
              <a:r>
                <a:rPr lang="en-ID" sz="2000" dirty="0" err="1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menggabungkan</a:t>
              </a:r>
              <a:r>
                <a:rPr lang="en-ID" sz="2000" dirty="0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ID" sz="2000" dirty="0" err="1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lokasi</a:t>
              </a:r>
              <a:r>
                <a:rPr lang="en-ID" sz="2000" dirty="0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ID" sz="2000" dirty="0" err="1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geografis</a:t>
              </a:r>
              <a:r>
                <a:rPr lang="en-ID" sz="2000" dirty="0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ID" sz="2000" dirty="0" err="1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pengguna</a:t>
              </a:r>
              <a:r>
                <a:rPr lang="en-ID" sz="2000" dirty="0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ID" sz="2000" dirty="0" err="1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dengan</a:t>
              </a:r>
              <a:r>
                <a:rPr lang="en-ID" sz="2000" dirty="0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ID" sz="2000" dirty="0" err="1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preferensi</a:t>
              </a:r>
              <a:r>
                <a:rPr lang="en-ID" sz="2000" dirty="0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ID" sz="2000" dirty="0" err="1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mereka</a:t>
              </a:r>
              <a:r>
                <a:rPr lang="en-ID" sz="2000" dirty="0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.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39C7FB5-DDA3-4E67-A4D1-976566DC6D5F}"/>
              </a:ext>
            </a:extLst>
          </p:cNvPr>
          <p:cNvGrpSpPr/>
          <p:nvPr/>
        </p:nvGrpSpPr>
        <p:grpSpPr>
          <a:xfrm>
            <a:off x="4998720" y="0"/>
            <a:ext cx="3576320" cy="6858000"/>
            <a:chOff x="4998720" y="0"/>
            <a:chExt cx="357632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E5A99B2-8F63-4493-AF0C-93852426C92D}"/>
                </a:ext>
              </a:extLst>
            </p:cNvPr>
            <p:cNvSpPr/>
            <p:nvPr/>
          </p:nvSpPr>
          <p:spPr>
            <a:xfrm>
              <a:off x="4998720" y="0"/>
              <a:ext cx="3576320" cy="6858000"/>
            </a:xfrm>
            <a:prstGeom prst="rect">
              <a:avLst/>
            </a:prstGeom>
            <a:solidFill>
              <a:srgbClr val="B4B58C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0BA4A0D-50CA-4ADE-848A-881EA0DCEDBD}"/>
                </a:ext>
              </a:extLst>
            </p:cNvPr>
            <p:cNvSpPr txBox="1"/>
            <p:nvPr/>
          </p:nvSpPr>
          <p:spPr>
            <a:xfrm>
              <a:off x="5227320" y="1357971"/>
              <a:ext cx="32004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>
                  <a:solidFill>
                    <a:srgbClr val="172118"/>
                  </a:solidFill>
                  <a:latin typeface="Arial Rounded MT Bold" panose="020F0704030504030204" pitchFamily="34" charset="0"/>
                </a:rPr>
                <a:t>TOPIK</a:t>
              </a:r>
              <a:endParaRPr lang="en-ID" sz="4800" dirty="0">
                <a:solidFill>
                  <a:srgbClr val="172118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67FC1907-BE41-4203-84AC-FEF8B16D8BEE}"/>
                </a:ext>
              </a:extLst>
            </p:cNvPr>
            <p:cNvSpPr txBox="1">
              <a:spLocks/>
            </p:cNvSpPr>
            <p:nvPr/>
          </p:nvSpPr>
          <p:spPr>
            <a:xfrm>
              <a:off x="5438140" y="2472721"/>
              <a:ext cx="2778760" cy="1912557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ID" sz="2000" dirty="0" err="1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Rekomendasi</a:t>
              </a:r>
              <a:r>
                <a:rPr lang="en-ID" sz="2000" dirty="0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Event </a:t>
              </a:r>
              <a:r>
                <a:rPr lang="en-ID" sz="2000" dirty="0" err="1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Lokal</a:t>
              </a:r>
              <a:r>
                <a:rPr lang="en-ID" sz="2000" dirty="0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ID" sz="2000" dirty="0" err="1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Berbasis</a:t>
              </a:r>
              <a:r>
                <a:rPr lang="en-ID" sz="2000" dirty="0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Data Geo-</a:t>
              </a:r>
              <a:r>
                <a:rPr lang="en-ID" sz="2000" dirty="0" err="1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Spasial</a:t>
              </a:r>
              <a:r>
                <a:rPr lang="en-ID" sz="2000" dirty="0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dan </a:t>
              </a:r>
              <a:r>
                <a:rPr lang="en-ID" sz="2000" dirty="0" err="1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Minat</a:t>
              </a:r>
              <a:r>
                <a:rPr lang="en-ID" sz="2000" dirty="0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ID" sz="2000" dirty="0" err="1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Pengguna</a:t>
              </a:r>
              <a:br>
                <a:rPr lang="en-ID" sz="2000" dirty="0">
                  <a:solidFill>
                    <a:srgbClr val="172118"/>
                  </a:solidFill>
                  <a:latin typeface="Arial Rounded MT Bold" panose="020F07040305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endParaRPr lang="en-ID" sz="2000" dirty="0">
                <a:solidFill>
                  <a:srgbClr val="172118"/>
                </a:solidFill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E4912343-8263-4E09-9563-22F4433B6A69}"/>
              </a:ext>
            </a:extLst>
          </p:cNvPr>
          <p:cNvSpPr/>
          <p:nvPr/>
        </p:nvSpPr>
        <p:spPr>
          <a:xfrm>
            <a:off x="0" y="0"/>
            <a:ext cx="4998720" cy="6858000"/>
          </a:xfrm>
          <a:prstGeom prst="rect">
            <a:avLst/>
          </a:prstGeom>
          <a:blipFill>
            <a:blip r:embed="rId2"/>
            <a:stretch>
              <a:fillRect l="1" r="-814"/>
            </a:stretch>
          </a:blip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80564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1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95D086-C837-46C0-A546-C90FD3430D9E}"/>
              </a:ext>
            </a:extLst>
          </p:cNvPr>
          <p:cNvSpPr txBox="1"/>
          <p:nvPr/>
        </p:nvSpPr>
        <p:spPr>
          <a:xfrm>
            <a:off x="792737" y="927282"/>
            <a:ext cx="10606526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D" sz="4400" b="1" dirty="0" err="1">
                <a:solidFill>
                  <a:srgbClr val="FEFFFA"/>
                </a:solidFill>
              </a:rPr>
              <a:t>Formulasi</a:t>
            </a:r>
            <a:r>
              <a:rPr lang="en-ID" sz="4400" b="1" dirty="0">
                <a:solidFill>
                  <a:srgbClr val="FEFFFA"/>
                </a:solidFill>
              </a:rPr>
              <a:t> </a:t>
            </a:r>
            <a:r>
              <a:rPr lang="en-ID" sz="4400" b="1" dirty="0" err="1">
                <a:solidFill>
                  <a:srgbClr val="FEFFFA"/>
                </a:solidFill>
              </a:rPr>
              <a:t>atau</a:t>
            </a:r>
            <a:r>
              <a:rPr lang="en-ID" sz="4400" b="1" dirty="0">
                <a:solidFill>
                  <a:srgbClr val="FEFFFA"/>
                </a:solidFill>
              </a:rPr>
              <a:t> </a:t>
            </a:r>
            <a:r>
              <a:rPr lang="en-ID" sz="4400" b="1" dirty="0" err="1">
                <a:solidFill>
                  <a:srgbClr val="FEFFFA"/>
                </a:solidFill>
              </a:rPr>
              <a:t>Perumusan</a:t>
            </a:r>
            <a:r>
              <a:rPr lang="en-ID" sz="4400" b="1" dirty="0">
                <a:solidFill>
                  <a:srgbClr val="FEFFFA"/>
                </a:solidFill>
              </a:rPr>
              <a:t> </a:t>
            </a:r>
            <a:r>
              <a:rPr lang="en-ID" sz="4400" b="1" dirty="0" err="1">
                <a:solidFill>
                  <a:srgbClr val="FEFFFA"/>
                </a:solidFill>
              </a:rPr>
              <a:t>Permasalahan</a:t>
            </a:r>
            <a:endParaRPr lang="en-ID" sz="4400" b="1" dirty="0">
              <a:solidFill>
                <a:srgbClr val="FEFFFA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16DF578-F531-41F5-B6CC-212E9A896BA3}"/>
              </a:ext>
            </a:extLst>
          </p:cNvPr>
          <p:cNvSpPr/>
          <p:nvPr/>
        </p:nvSpPr>
        <p:spPr>
          <a:xfrm>
            <a:off x="1944093" y="2369274"/>
            <a:ext cx="4151907" cy="2639606"/>
          </a:xfrm>
          <a:prstGeom prst="roundRect">
            <a:avLst/>
          </a:prstGeom>
          <a:solidFill>
            <a:srgbClr val="FEFF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55FD32-1E31-4CB6-BF47-D9557E294E6F}"/>
              </a:ext>
            </a:extLst>
          </p:cNvPr>
          <p:cNvSpPr txBox="1"/>
          <p:nvPr/>
        </p:nvSpPr>
        <p:spPr>
          <a:xfrm>
            <a:off x="2109229" y="2673469"/>
            <a:ext cx="30418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b="1" dirty="0">
                <a:solidFill>
                  <a:srgbClr val="172118"/>
                </a:solidFill>
              </a:rPr>
              <a:t>01 Research Gap</a:t>
            </a:r>
            <a:endParaRPr lang="en-ID" sz="3200" b="1" dirty="0">
              <a:solidFill>
                <a:srgbClr val="172118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902FE3-B8D7-40D7-8E18-2C43FAF0243C}"/>
              </a:ext>
            </a:extLst>
          </p:cNvPr>
          <p:cNvSpPr txBox="1"/>
          <p:nvPr/>
        </p:nvSpPr>
        <p:spPr>
          <a:xfrm>
            <a:off x="2109229" y="3429000"/>
            <a:ext cx="38505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Kurangnya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integrasi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antara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data geo-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spasial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dan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preferensi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pengguna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dalam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sistem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rekomendasi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E9825E-DF07-4D61-BF44-56984795677C}"/>
              </a:ext>
            </a:extLst>
          </p:cNvPr>
          <p:cNvSpPr txBox="1"/>
          <p:nvPr/>
        </p:nvSpPr>
        <p:spPr>
          <a:xfrm>
            <a:off x="7311438" y="3416757"/>
            <a:ext cx="38505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Sistem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yang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ada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sering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mengabaikan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pengaruh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lokasi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pada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preferensi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pengguna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seperti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acara yang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lebih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diminati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di area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tertentu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71A563-B92C-4308-A8FF-48798A9996A5}"/>
              </a:ext>
            </a:extLst>
          </p:cNvPr>
          <p:cNvSpPr txBox="1"/>
          <p:nvPr/>
        </p:nvSpPr>
        <p:spPr>
          <a:xfrm>
            <a:off x="7311438" y="2675470"/>
            <a:ext cx="31736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b="1" dirty="0">
                <a:solidFill>
                  <a:srgbClr val="172118"/>
                </a:solidFill>
              </a:rPr>
              <a:t>02 Research Gap</a:t>
            </a:r>
            <a:endParaRPr lang="en-ID" sz="3200" b="1" dirty="0">
              <a:solidFill>
                <a:srgbClr val="172118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7534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1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95D086-C837-46C0-A546-C90FD3430D9E}"/>
              </a:ext>
            </a:extLst>
          </p:cNvPr>
          <p:cNvSpPr txBox="1"/>
          <p:nvPr/>
        </p:nvSpPr>
        <p:spPr>
          <a:xfrm>
            <a:off x="792737" y="927282"/>
            <a:ext cx="10606526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D" sz="4400" b="1" dirty="0" err="1">
                <a:solidFill>
                  <a:srgbClr val="FEFFFA"/>
                </a:solidFill>
              </a:rPr>
              <a:t>Formulasi</a:t>
            </a:r>
            <a:r>
              <a:rPr lang="en-ID" sz="4400" b="1" dirty="0">
                <a:solidFill>
                  <a:srgbClr val="FEFFFA"/>
                </a:solidFill>
              </a:rPr>
              <a:t> </a:t>
            </a:r>
            <a:r>
              <a:rPr lang="en-ID" sz="4400" b="1" dirty="0" err="1">
                <a:solidFill>
                  <a:srgbClr val="FEFFFA"/>
                </a:solidFill>
              </a:rPr>
              <a:t>atau</a:t>
            </a:r>
            <a:r>
              <a:rPr lang="en-ID" sz="4400" b="1" dirty="0">
                <a:solidFill>
                  <a:srgbClr val="FEFFFA"/>
                </a:solidFill>
              </a:rPr>
              <a:t> </a:t>
            </a:r>
            <a:r>
              <a:rPr lang="en-ID" sz="4400" b="1" dirty="0" err="1">
                <a:solidFill>
                  <a:srgbClr val="FEFFFA"/>
                </a:solidFill>
              </a:rPr>
              <a:t>Perumusan</a:t>
            </a:r>
            <a:r>
              <a:rPr lang="en-ID" sz="4400" b="1" dirty="0">
                <a:solidFill>
                  <a:srgbClr val="FEFFFA"/>
                </a:solidFill>
              </a:rPr>
              <a:t> </a:t>
            </a:r>
            <a:r>
              <a:rPr lang="en-ID" sz="4400" b="1" dirty="0" err="1">
                <a:solidFill>
                  <a:srgbClr val="FEFFFA"/>
                </a:solidFill>
              </a:rPr>
              <a:t>Permasalahan</a:t>
            </a:r>
            <a:endParaRPr lang="en-ID" sz="4400" b="1" dirty="0">
              <a:solidFill>
                <a:srgbClr val="FEFFFA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16DF578-F531-41F5-B6CC-212E9A896BA3}"/>
              </a:ext>
            </a:extLst>
          </p:cNvPr>
          <p:cNvSpPr/>
          <p:nvPr/>
        </p:nvSpPr>
        <p:spPr>
          <a:xfrm>
            <a:off x="7044413" y="2369274"/>
            <a:ext cx="4151907" cy="2639606"/>
          </a:xfrm>
          <a:prstGeom prst="roundRect">
            <a:avLst/>
          </a:prstGeom>
          <a:solidFill>
            <a:srgbClr val="FEFF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902FE3-B8D7-40D7-8E18-2C43FAF0243C}"/>
              </a:ext>
            </a:extLst>
          </p:cNvPr>
          <p:cNvSpPr txBox="1"/>
          <p:nvPr/>
        </p:nvSpPr>
        <p:spPr>
          <a:xfrm>
            <a:off x="2109229" y="3362994"/>
            <a:ext cx="38505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Kurangnya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integrasi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antara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data geo-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spasial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dan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preferensi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pengguna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dalam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sistem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rekomendasi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E9825E-DF07-4D61-BF44-56984795677C}"/>
              </a:ext>
            </a:extLst>
          </p:cNvPr>
          <p:cNvSpPr txBox="1"/>
          <p:nvPr/>
        </p:nvSpPr>
        <p:spPr>
          <a:xfrm>
            <a:off x="7311438" y="3416757"/>
            <a:ext cx="38505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Sistem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yang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ada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sering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mengabaikan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pengaruh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lokasi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pada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preferensi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pengguna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seperti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acara yang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lebih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diminati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di area </a:t>
            </a:r>
            <a:r>
              <a:rPr lang="en-ID" sz="1600" dirty="0" err="1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tertentu</a:t>
            </a:r>
            <a:r>
              <a:rPr lang="en-ID" sz="1600" dirty="0">
                <a:solidFill>
                  <a:srgbClr val="17211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71A563-B92C-4308-A8FF-48798A9996A5}"/>
              </a:ext>
            </a:extLst>
          </p:cNvPr>
          <p:cNvSpPr txBox="1"/>
          <p:nvPr/>
        </p:nvSpPr>
        <p:spPr>
          <a:xfrm>
            <a:off x="7311438" y="2609464"/>
            <a:ext cx="30212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b="1" dirty="0">
                <a:solidFill>
                  <a:srgbClr val="172118"/>
                </a:solidFill>
              </a:rPr>
              <a:t>02 Research Gap</a:t>
            </a:r>
            <a:endParaRPr lang="en-ID" sz="3200" b="1" dirty="0">
              <a:solidFill>
                <a:srgbClr val="172118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EE7CEF-48B6-4272-9F85-D93047F47BA6}"/>
              </a:ext>
            </a:extLst>
          </p:cNvPr>
          <p:cNvSpPr txBox="1"/>
          <p:nvPr/>
        </p:nvSpPr>
        <p:spPr>
          <a:xfrm>
            <a:off x="2109229" y="2673469"/>
            <a:ext cx="30418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b="1" dirty="0">
                <a:solidFill>
                  <a:srgbClr val="172118"/>
                </a:solidFill>
              </a:rPr>
              <a:t>01 Research Gap</a:t>
            </a:r>
            <a:endParaRPr lang="en-ID" sz="3200" b="1" dirty="0">
              <a:solidFill>
                <a:srgbClr val="172118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7296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39D6974-C915-4C8C-B3CE-305E188930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501" r="1038" b="18596"/>
          <a:stretch>
            <a:fillRect/>
          </a:stretch>
        </p:blipFill>
        <p:spPr>
          <a:xfrm>
            <a:off x="1772920" y="497839"/>
            <a:ext cx="8646161" cy="2673624"/>
          </a:xfrm>
          <a:custGeom>
            <a:avLst/>
            <a:gdLst>
              <a:gd name="connsiteX0" fmla="*/ 0 w 8646161"/>
              <a:gd name="connsiteY0" fmla="*/ 1336811 h 2673624"/>
              <a:gd name="connsiteX1" fmla="*/ 0 w 8646161"/>
              <a:gd name="connsiteY1" fmla="*/ 1336812 h 2673624"/>
              <a:gd name="connsiteX2" fmla="*/ 0 w 8646161"/>
              <a:gd name="connsiteY2" fmla="*/ 1336812 h 2673624"/>
              <a:gd name="connsiteX3" fmla="*/ 1336812 w 8646161"/>
              <a:gd name="connsiteY3" fmla="*/ 0 h 2673624"/>
              <a:gd name="connsiteX4" fmla="*/ 7309349 w 8646161"/>
              <a:gd name="connsiteY4" fmla="*/ 0 h 2673624"/>
              <a:gd name="connsiteX5" fmla="*/ 8646161 w 8646161"/>
              <a:gd name="connsiteY5" fmla="*/ 1336812 h 2673624"/>
              <a:gd name="connsiteX6" fmla="*/ 8646160 w 8646161"/>
              <a:gd name="connsiteY6" fmla="*/ 1336812 h 2673624"/>
              <a:gd name="connsiteX7" fmla="*/ 7309348 w 8646161"/>
              <a:gd name="connsiteY7" fmla="*/ 2673624 h 2673624"/>
              <a:gd name="connsiteX8" fmla="*/ 1336812 w 8646161"/>
              <a:gd name="connsiteY8" fmla="*/ 2673623 h 2673624"/>
              <a:gd name="connsiteX9" fmla="*/ 6902 w 8646161"/>
              <a:gd name="connsiteY9" fmla="*/ 1473492 h 2673624"/>
              <a:gd name="connsiteX10" fmla="*/ 0 w 8646161"/>
              <a:gd name="connsiteY10" fmla="*/ 1336812 h 2673624"/>
              <a:gd name="connsiteX11" fmla="*/ 6902 w 8646161"/>
              <a:gd name="connsiteY11" fmla="*/ 1200131 h 2673624"/>
              <a:gd name="connsiteX12" fmla="*/ 1336812 w 8646161"/>
              <a:gd name="connsiteY12" fmla="*/ 0 h 2673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646161" h="2673624">
                <a:moveTo>
                  <a:pt x="0" y="1336811"/>
                </a:moveTo>
                <a:lnTo>
                  <a:pt x="0" y="1336812"/>
                </a:lnTo>
                <a:lnTo>
                  <a:pt x="0" y="1336812"/>
                </a:lnTo>
                <a:close/>
                <a:moveTo>
                  <a:pt x="1336812" y="0"/>
                </a:moveTo>
                <a:lnTo>
                  <a:pt x="7309349" y="0"/>
                </a:lnTo>
                <a:cubicBezTo>
                  <a:pt x="8047650" y="0"/>
                  <a:pt x="8646161" y="598511"/>
                  <a:pt x="8646161" y="1336812"/>
                </a:cubicBezTo>
                <a:lnTo>
                  <a:pt x="8646160" y="1336812"/>
                </a:lnTo>
                <a:cubicBezTo>
                  <a:pt x="8646160" y="2075113"/>
                  <a:pt x="8047649" y="2673624"/>
                  <a:pt x="7309348" y="2673624"/>
                </a:cubicBezTo>
                <a:lnTo>
                  <a:pt x="1336812" y="2673623"/>
                </a:lnTo>
                <a:cubicBezTo>
                  <a:pt x="644655" y="2673623"/>
                  <a:pt x="75360" y="2147588"/>
                  <a:pt x="6902" y="1473492"/>
                </a:cubicBezTo>
                <a:lnTo>
                  <a:pt x="0" y="1336812"/>
                </a:lnTo>
                <a:lnTo>
                  <a:pt x="6902" y="1200131"/>
                </a:lnTo>
                <a:cubicBezTo>
                  <a:pt x="75360" y="526035"/>
                  <a:pt x="644655" y="0"/>
                  <a:pt x="1336812" y="0"/>
                </a:cubicBezTo>
                <a:close/>
              </a:path>
            </a:pathLst>
          </a:cu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E553C23-183D-424B-8EAA-A9560F76A763}"/>
              </a:ext>
            </a:extLst>
          </p:cNvPr>
          <p:cNvSpPr txBox="1"/>
          <p:nvPr/>
        </p:nvSpPr>
        <p:spPr>
          <a:xfrm>
            <a:off x="262359" y="3845885"/>
            <a:ext cx="48768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D" sz="4400" b="1" dirty="0" err="1"/>
              <a:t>Formulasi</a:t>
            </a:r>
            <a:r>
              <a:rPr lang="en-ID" sz="4400" b="1" dirty="0"/>
              <a:t> </a:t>
            </a:r>
            <a:r>
              <a:rPr lang="en-ID" sz="4400" b="1" dirty="0" err="1"/>
              <a:t>atau</a:t>
            </a:r>
            <a:r>
              <a:rPr lang="en-ID" sz="4400" b="1" dirty="0"/>
              <a:t> </a:t>
            </a:r>
            <a:r>
              <a:rPr lang="en-ID" sz="4400" b="1" dirty="0" err="1"/>
              <a:t>Perumusan</a:t>
            </a:r>
            <a:r>
              <a:rPr lang="en-ID" sz="4400" b="1" dirty="0"/>
              <a:t> </a:t>
            </a:r>
            <a:r>
              <a:rPr lang="en-ID" sz="4400" b="1" dirty="0" err="1"/>
              <a:t>Permasalahan</a:t>
            </a:r>
            <a:endParaRPr lang="en-ID" sz="4400" b="1" dirty="0">
              <a:solidFill>
                <a:srgbClr val="172118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6671B25-0B3B-4192-B47B-EABF3F669892}"/>
              </a:ext>
            </a:extLst>
          </p:cNvPr>
          <p:cNvSpPr/>
          <p:nvPr/>
        </p:nvSpPr>
        <p:spPr>
          <a:xfrm>
            <a:off x="5688956" y="4595149"/>
            <a:ext cx="814089" cy="856526"/>
          </a:xfrm>
          <a:prstGeom prst="roundRect">
            <a:avLst/>
          </a:prstGeom>
          <a:solidFill>
            <a:srgbClr val="1721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5C9CF04-507D-41CE-A674-C9258D86159F}"/>
              </a:ext>
            </a:extLst>
          </p:cNvPr>
          <p:cNvSpPr txBox="1"/>
          <p:nvPr/>
        </p:nvSpPr>
        <p:spPr>
          <a:xfrm>
            <a:off x="7052842" y="3686538"/>
            <a:ext cx="4755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Perumusan</a:t>
            </a:r>
            <a:r>
              <a:rPr lang="en-ID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32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Masalah</a:t>
            </a:r>
            <a:r>
              <a:rPr lang="en-ID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FB0F9D9-6153-4D7E-9486-DD9565D4DFF6}"/>
              </a:ext>
            </a:extLst>
          </p:cNvPr>
          <p:cNvSpPr txBox="1"/>
          <p:nvPr/>
        </p:nvSpPr>
        <p:spPr>
          <a:xfrm>
            <a:off x="7052842" y="4580581"/>
            <a:ext cx="38505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Bagaimana</a:t>
            </a:r>
            <a:r>
              <a:rPr lang="en-ID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mengembangkan</a:t>
            </a:r>
            <a:r>
              <a:rPr lang="en-ID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sistem</a:t>
            </a:r>
            <a:r>
              <a:rPr lang="en-ID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rekomendasi</a:t>
            </a:r>
            <a:r>
              <a:rPr lang="en-ID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acara </a:t>
            </a:r>
            <a:r>
              <a:rPr lang="en-ID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lokal</a:t>
            </a:r>
            <a:r>
              <a:rPr lang="en-ID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yang </a:t>
            </a:r>
            <a:r>
              <a:rPr lang="en-ID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memanfaatkan</a:t>
            </a:r>
            <a:r>
              <a:rPr lang="en-ID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data geo-</a:t>
            </a:r>
            <a:r>
              <a:rPr lang="en-ID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spasial</a:t>
            </a:r>
            <a:r>
              <a:rPr lang="en-ID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dan </a:t>
            </a:r>
            <a:r>
              <a:rPr lang="en-ID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preferensi</a:t>
            </a:r>
            <a:r>
              <a:rPr lang="en-ID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pengguna</a:t>
            </a:r>
            <a:r>
              <a:rPr lang="en-ID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untuk</a:t>
            </a:r>
            <a:r>
              <a:rPr lang="en-ID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meningkatkan</a:t>
            </a:r>
            <a:r>
              <a:rPr lang="en-ID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relevansi</a:t>
            </a:r>
            <a:r>
              <a:rPr lang="en-ID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dan </a:t>
            </a:r>
            <a:r>
              <a:rPr lang="en-ID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akurasi</a:t>
            </a:r>
            <a:r>
              <a:rPr lang="en-ID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D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rekomendasi</a:t>
            </a:r>
            <a:r>
              <a:rPr lang="en-ID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?</a:t>
            </a:r>
          </a:p>
        </p:txBody>
      </p:sp>
      <p:pic>
        <p:nvPicPr>
          <p:cNvPr id="24" name="Graphic 23" descr="Target with solid fill">
            <a:extLst>
              <a:ext uri="{FF2B5EF4-FFF2-40B4-BE49-F238E27FC236}">
                <a16:creationId xmlns:a16="http://schemas.microsoft.com/office/drawing/2014/main" id="{71431F49-E5F1-434F-95F6-5A8817C706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4941" y="456322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253104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C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DC033668-D5DA-4120-A82E-C5DBBE625E3E}"/>
              </a:ext>
            </a:extLst>
          </p:cNvPr>
          <p:cNvGrpSpPr/>
          <p:nvPr/>
        </p:nvGrpSpPr>
        <p:grpSpPr>
          <a:xfrm>
            <a:off x="1930584" y="388142"/>
            <a:ext cx="6950842" cy="1799823"/>
            <a:chOff x="2844984" y="388142"/>
            <a:chExt cx="6950842" cy="1799823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6980344-B185-4682-B0CF-FF0B2944D7D0}"/>
                </a:ext>
              </a:extLst>
            </p:cNvPr>
            <p:cNvSpPr/>
            <p:nvPr/>
          </p:nvSpPr>
          <p:spPr>
            <a:xfrm>
              <a:off x="4350953" y="388142"/>
              <a:ext cx="1285109" cy="1247775"/>
            </a:xfrm>
            <a:prstGeom prst="ellipse">
              <a:avLst/>
            </a:prstGeom>
            <a:noFill/>
            <a:ln>
              <a:solidFill>
                <a:srgbClr val="990099"/>
              </a:solidFill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E0B856B-78E5-41E2-AF57-57C892A7BE9B}"/>
                </a:ext>
              </a:extLst>
            </p:cNvPr>
            <p:cNvSpPr/>
            <p:nvPr/>
          </p:nvSpPr>
          <p:spPr>
            <a:xfrm rot="19370718">
              <a:off x="2844984" y="2064140"/>
              <a:ext cx="1965683" cy="123825"/>
            </a:xfrm>
            <a:prstGeom prst="rect">
              <a:avLst/>
            </a:prstGeom>
            <a:solidFill>
              <a:srgbClr val="99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17F144F-FB31-48AB-8FD8-73D6446DC86B}"/>
                </a:ext>
              </a:extLst>
            </p:cNvPr>
            <p:cNvSpPr txBox="1"/>
            <p:nvPr/>
          </p:nvSpPr>
          <p:spPr>
            <a:xfrm>
              <a:off x="4431030" y="768722"/>
              <a:ext cx="1143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Data Geo-</a:t>
              </a:r>
              <a:r>
                <a:rPr lang="en-US" sz="1200" b="1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Spasial</a:t>
              </a:r>
              <a:endParaRPr lang="en-ID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A48C462-B356-4779-9A89-C78B498E2AC8}"/>
                </a:ext>
              </a:extLst>
            </p:cNvPr>
            <p:cNvSpPr txBox="1"/>
            <p:nvPr/>
          </p:nvSpPr>
          <p:spPr>
            <a:xfrm flipH="1">
              <a:off x="5957722" y="543904"/>
              <a:ext cx="383810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Lokasi 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Pengguna</a:t>
              </a:r>
              <a:endPara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buFontTx/>
                <a:buChar char="-"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Jarak 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ke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lokasi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acara</a:t>
              </a:r>
              <a:endParaRPr lang="en-ID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81FB7DF-583F-4159-A46B-D6AE72585A04}"/>
              </a:ext>
            </a:extLst>
          </p:cNvPr>
          <p:cNvGrpSpPr/>
          <p:nvPr/>
        </p:nvGrpSpPr>
        <p:grpSpPr>
          <a:xfrm>
            <a:off x="2380846" y="4112397"/>
            <a:ext cx="9442854" cy="1340668"/>
            <a:chOff x="3295246" y="4112397"/>
            <a:chExt cx="9442854" cy="1340668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8C9A032-6192-4541-BE5C-315D61EA912F}"/>
                </a:ext>
              </a:extLst>
            </p:cNvPr>
            <p:cNvSpPr/>
            <p:nvPr/>
          </p:nvSpPr>
          <p:spPr>
            <a:xfrm>
              <a:off x="5545409" y="4205290"/>
              <a:ext cx="1285109" cy="1247775"/>
            </a:xfrm>
            <a:prstGeom prst="ellipse">
              <a:avLst/>
            </a:prstGeom>
            <a:noFill/>
            <a:ln>
              <a:solidFill>
                <a:srgbClr val="FF8D73"/>
              </a:solidFill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FB59E7A-2EE4-4FF5-8C40-3473C7874D95}"/>
                </a:ext>
              </a:extLst>
            </p:cNvPr>
            <p:cNvSpPr/>
            <p:nvPr/>
          </p:nvSpPr>
          <p:spPr>
            <a:xfrm rot="1087442">
              <a:off x="3295246" y="4112397"/>
              <a:ext cx="2397190" cy="123825"/>
            </a:xfrm>
            <a:prstGeom prst="rect">
              <a:avLst/>
            </a:prstGeom>
            <a:solidFill>
              <a:srgbClr val="FF8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F9E1071-D83A-4275-A19A-76061C2D5F1B}"/>
                </a:ext>
              </a:extLst>
            </p:cNvPr>
            <p:cNvSpPr txBox="1"/>
            <p:nvPr/>
          </p:nvSpPr>
          <p:spPr>
            <a:xfrm>
              <a:off x="5629746" y="4598344"/>
              <a:ext cx="1143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Sumber</a:t>
              </a:r>
              <a:r>
                <a:rPr lang="en-US" sz="12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1200" b="1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Referensi</a:t>
              </a:r>
              <a:endParaRPr lang="en-ID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5042E75-1311-4C31-9C80-8705D1AE6D1B}"/>
                </a:ext>
              </a:extLst>
            </p:cNvPr>
            <p:cNvSpPr txBox="1"/>
            <p:nvPr/>
          </p:nvSpPr>
          <p:spPr>
            <a:xfrm flipH="1">
              <a:off x="7134696" y="4540973"/>
              <a:ext cx="560340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Artikel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tentang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rekomendasi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berbasis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geo-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spasial</a:t>
              </a:r>
              <a:endPara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buFontTx/>
                <a:buChar char="-"/>
              </a:pP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Studi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tentang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sistem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rekomendasi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berbasis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preferensi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pengguna</a:t>
              </a:r>
              <a:endParaRPr lang="en-ID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07ED8A4-692E-4A99-B6FD-233B3132AA0A}"/>
              </a:ext>
            </a:extLst>
          </p:cNvPr>
          <p:cNvGrpSpPr/>
          <p:nvPr/>
        </p:nvGrpSpPr>
        <p:grpSpPr>
          <a:xfrm>
            <a:off x="1879473" y="4712201"/>
            <a:ext cx="8280527" cy="1757657"/>
            <a:chOff x="2793873" y="4712201"/>
            <a:chExt cx="8280527" cy="1757657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E1414A7-103F-4EDE-85B3-35E30EF2205D}"/>
                </a:ext>
              </a:extLst>
            </p:cNvPr>
            <p:cNvSpPr/>
            <p:nvPr/>
          </p:nvSpPr>
          <p:spPr>
            <a:xfrm>
              <a:off x="4350952" y="5222083"/>
              <a:ext cx="1285109" cy="1247775"/>
            </a:xfrm>
            <a:prstGeom prst="ellipse">
              <a:avLst/>
            </a:prstGeom>
            <a:noFill/>
            <a:ln>
              <a:solidFill>
                <a:srgbClr val="FFDF9A"/>
              </a:solidFill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D550F15-CB95-43D2-8813-7540805E1F1B}"/>
                </a:ext>
              </a:extLst>
            </p:cNvPr>
            <p:cNvSpPr/>
            <p:nvPr/>
          </p:nvSpPr>
          <p:spPr>
            <a:xfrm rot="2526139">
              <a:off x="2793873" y="4712201"/>
              <a:ext cx="1974296" cy="123825"/>
            </a:xfrm>
            <a:prstGeom prst="rect">
              <a:avLst/>
            </a:prstGeom>
            <a:solidFill>
              <a:srgbClr val="FFDF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DB1AF74-D17F-4CC0-9CDB-F1A29883BAD4}"/>
                </a:ext>
              </a:extLst>
            </p:cNvPr>
            <p:cNvSpPr txBox="1"/>
            <p:nvPr/>
          </p:nvSpPr>
          <p:spPr>
            <a:xfrm>
              <a:off x="4336546" y="5574776"/>
              <a:ext cx="12851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Rencana</a:t>
              </a:r>
              <a:r>
                <a:rPr lang="en-US" sz="12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1200" b="1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Implementasi</a:t>
              </a:r>
              <a:endParaRPr lang="en-ID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CC75FFB-3D22-40A6-A34F-15CB01FC093C}"/>
                </a:ext>
              </a:extLst>
            </p:cNvPr>
            <p:cNvSpPr txBox="1"/>
            <p:nvPr/>
          </p:nvSpPr>
          <p:spPr>
            <a:xfrm flipH="1">
              <a:off x="5957722" y="5676800"/>
              <a:ext cx="511667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Pengumpulan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data geo-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spasial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dan 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preferensi</a:t>
              </a:r>
              <a:endPara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buFontTx/>
                <a:buChar char="-"/>
              </a:pP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Pengembangan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model 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rekomendasi</a:t>
              </a:r>
              <a:endPara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buFontTx/>
                <a:buChar char="-"/>
              </a:pP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Pengujian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akurasi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model</a:t>
              </a:r>
              <a:endParaRPr lang="en-ID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1CBEBEC-1685-4868-B527-F7FEE7F7F5EB}"/>
              </a:ext>
            </a:extLst>
          </p:cNvPr>
          <p:cNvGrpSpPr/>
          <p:nvPr/>
        </p:nvGrpSpPr>
        <p:grpSpPr>
          <a:xfrm>
            <a:off x="2644588" y="2805112"/>
            <a:ext cx="8155890" cy="1247775"/>
            <a:chOff x="3558988" y="2805112"/>
            <a:chExt cx="8155890" cy="124777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44B6E79-1D7D-4BB5-9B3A-6885EBE227A8}"/>
                </a:ext>
              </a:extLst>
            </p:cNvPr>
            <p:cNvSpPr/>
            <p:nvPr/>
          </p:nvSpPr>
          <p:spPr>
            <a:xfrm>
              <a:off x="3558988" y="3367086"/>
              <a:ext cx="2520000" cy="123825"/>
            </a:xfrm>
            <a:prstGeom prst="rect">
              <a:avLst/>
            </a:prstGeom>
            <a:solidFill>
              <a:srgbClr val="FF7C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BA0951A-8157-43C1-9431-D91F1A62F642}"/>
                </a:ext>
              </a:extLst>
            </p:cNvPr>
            <p:cNvSpPr/>
            <p:nvPr/>
          </p:nvSpPr>
          <p:spPr>
            <a:xfrm>
              <a:off x="6064166" y="2805112"/>
              <a:ext cx="1285109" cy="1247775"/>
            </a:xfrm>
            <a:prstGeom prst="ellipse">
              <a:avLst/>
            </a:prstGeom>
            <a:noFill/>
            <a:ln>
              <a:solidFill>
                <a:srgbClr val="FF7C80"/>
              </a:solidFill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D39F5CF-4D2D-424E-A644-5A550B25C35D}"/>
                </a:ext>
              </a:extLst>
            </p:cNvPr>
            <p:cNvSpPr txBox="1"/>
            <p:nvPr/>
          </p:nvSpPr>
          <p:spPr>
            <a:xfrm>
              <a:off x="6067197" y="3198165"/>
              <a:ext cx="12851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Metode</a:t>
              </a:r>
              <a:r>
                <a:rPr lang="en-US" sz="12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1200" b="1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Rekomendasi</a:t>
              </a:r>
              <a:endParaRPr lang="en-ID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C15B02E-192D-41E8-9718-CC1AFC4C2420}"/>
                </a:ext>
              </a:extLst>
            </p:cNvPr>
            <p:cNvSpPr txBox="1"/>
            <p:nvPr/>
          </p:nvSpPr>
          <p:spPr>
            <a:xfrm flipH="1">
              <a:off x="7876774" y="3105476"/>
              <a:ext cx="383810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Content-Based Filtering</a:t>
              </a:r>
            </a:p>
            <a:p>
              <a:pPr marL="285750" indent="-285750">
                <a:buFontTx/>
                <a:buChar char="-"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Collaborative Filtering</a:t>
              </a:r>
            </a:p>
            <a:p>
              <a:pPr marL="285750" indent="-285750">
                <a:buFontTx/>
                <a:buChar char="-"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Hybrid Filtering</a:t>
              </a:r>
              <a:endParaRPr lang="en-ID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35A2196-1338-4807-82CD-CA7BCEBA14EE}"/>
              </a:ext>
            </a:extLst>
          </p:cNvPr>
          <p:cNvGrpSpPr/>
          <p:nvPr/>
        </p:nvGrpSpPr>
        <p:grpSpPr>
          <a:xfrm>
            <a:off x="2348489" y="1365554"/>
            <a:ext cx="8560811" cy="1372977"/>
            <a:chOff x="3262889" y="1365554"/>
            <a:chExt cx="8560811" cy="1372977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32CBC18-0499-47D5-8235-C6DB2127FDE8}"/>
                </a:ext>
              </a:extLst>
            </p:cNvPr>
            <p:cNvSpPr/>
            <p:nvPr/>
          </p:nvSpPr>
          <p:spPr>
            <a:xfrm>
              <a:off x="5545410" y="1404935"/>
              <a:ext cx="1285109" cy="1247775"/>
            </a:xfrm>
            <a:prstGeom prst="ellipse">
              <a:avLst/>
            </a:prstGeom>
            <a:noFill/>
            <a:ln>
              <a:solidFill>
                <a:srgbClr val="33CCCC"/>
              </a:solidFill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0F6C865-649B-466A-8503-8AB674553347}"/>
                </a:ext>
              </a:extLst>
            </p:cNvPr>
            <p:cNvSpPr/>
            <p:nvPr/>
          </p:nvSpPr>
          <p:spPr>
            <a:xfrm rot="20468340">
              <a:off x="3262889" y="2614706"/>
              <a:ext cx="2397190" cy="123825"/>
            </a:xfrm>
            <a:prstGeom prst="rect">
              <a:avLst/>
            </a:prstGeom>
            <a:solidFill>
              <a:srgbClr val="33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D76D95-5185-4578-AA28-AAFAF50C1513}"/>
                </a:ext>
              </a:extLst>
            </p:cNvPr>
            <p:cNvSpPr txBox="1"/>
            <p:nvPr/>
          </p:nvSpPr>
          <p:spPr>
            <a:xfrm>
              <a:off x="5629746" y="1810319"/>
              <a:ext cx="1143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Minat</a:t>
              </a:r>
              <a:r>
                <a:rPr lang="en-US" sz="12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1200" b="1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Pengguna</a:t>
              </a:r>
              <a:endParaRPr lang="en-ID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38BD75E-F383-4BB5-986A-7DC34C965F18}"/>
                </a:ext>
              </a:extLst>
            </p:cNvPr>
            <p:cNvSpPr txBox="1"/>
            <p:nvPr/>
          </p:nvSpPr>
          <p:spPr>
            <a:xfrm flipH="1">
              <a:off x="7134696" y="1365554"/>
              <a:ext cx="468900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endPara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buFontTx/>
                <a:buChar char="-"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Riwayat acara yang 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pernah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diikuti</a:t>
              </a:r>
              <a:endPara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buFontTx/>
                <a:buChar char="-"/>
              </a:pP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Preferensi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kategori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(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musik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seminar, 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olahraga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sz="14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dll</a:t>
              </a: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.) </a:t>
              </a:r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5DEDB1B0-2199-4C1B-A0F5-E62980AF14E8}"/>
              </a:ext>
            </a:extLst>
          </p:cNvPr>
          <p:cNvSpPr/>
          <p:nvPr/>
        </p:nvSpPr>
        <p:spPr>
          <a:xfrm>
            <a:off x="635012" y="2292612"/>
            <a:ext cx="2265846" cy="2227043"/>
          </a:xfrm>
          <a:prstGeom prst="ellipse">
            <a:avLst/>
          </a:prstGeom>
          <a:solidFill>
            <a:srgbClr val="FFF4F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137D275-900F-4D21-9A43-9BC6E1F83BD2}"/>
              </a:ext>
            </a:extLst>
          </p:cNvPr>
          <p:cNvSpPr txBox="1"/>
          <p:nvPr/>
        </p:nvSpPr>
        <p:spPr>
          <a:xfrm>
            <a:off x="818217" y="3156058"/>
            <a:ext cx="1826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Rekomendasi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Event </a:t>
            </a:r>
            <a:r>
              <a:rPr lang="en-US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Lokal</a:t>
            </a:r>
            <a:endParaRPr lang="en-ID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676495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5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4C8E67D-DB40-48C3-B862-80BB3BDDA885}"/>
              </a:ext>
            </a:extLst>
          </p:cNvPr>
          <p:cNvGrpSpPr/>
          <p:nvPr/>
        </p:nvGrpSpPr>
        <p:grpSpPr>
          <a:xfrm>
            <a:off x="-8055980" y="0"/>
            <a:ext cx="11604175" cy="6858000"/>
            <a:chOff x="0" y="0"/>
            <a:chExt cx="11604175" cy="685800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7A3D6D0-CAD2-47B9-AC37-AF4D918CB297}"/>
                </a:ext>
              </a:extLst>
            </p:cNvPr>
            <p:cNvSpPr/>
            <p:nvPr/>
          </p:nvSpPr>
          <p:spPr>
            <a:xfrm>
              <a:off x="10420350" y="1162050"/>
              <a:ext cx="866775" cy="981075"/>
            </a:xfrm>
            <a:prstGeom prst="roundRect">
              <a:avLst/>
            </a:prstGeom>
            <a:solidFill>
              <a:srgbClr val="4550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71D1358-2122-4334-9C7B-37941122F3AB}"/>
                </a:ext>
              </a:extLst>
            </p:cNvPr>
            <p:cNvGrpSpPr/>
            <p:nvPr/>
          </p:nvGrpSpPr>
          <p:grpSpPr>
            <a:xfrm>
              <a:off x="0" y="0"/>
              <a:ext cx="11604175" cy="6858000"/>
              <a:chOff x="0" y="-46677"/>
              <a:chExt cx="11604175" cy="6858000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3612EF22-97C2-4C80-9F1B-8525562205F9}"/>
                  </a:ext>
                </a:extLst>
              </p:cNvPr>
              <p:cNvSpPr/>
              <p:nvPr/>
            </p:nvSpPr>
            <p:spPr>
              <a:xfrm>
                <a:off x="0" y="-46677"/>
                <a:ext cx="10525125" cy="6858000"/>
              </a:xfrm>
              <a:prstGeom prst="rect">
                <a:avLst/>
              </a:prstGeom>
              <a:solidFill>
                <a:srgbClr val="45504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5F2A6EA-56E3-4448-8E0A-20846E79188E}"/>
                  </a:ext>
                </a:extLst>
              </p:cNvPr>
              <p:cNvSpPr txBox="1"/>
              <p:nvPr/>
            </p:nvSpPr>
            <p:spPr>
              <a:xfrm>
                <a:off x="5968330" y="2027656"/>
                <a:ext cx="382064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 err="1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Pengumpulan</a:t>
                </a:r>
                <a:r>
                  <a:rPr lang="en-US" sz="2800" b="1" dirty="0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Data</a:t>
                </a:r>
                <a:endParaRPr lang="en-ID" sz="28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04F8478-2F44-408D-9C8D-3D4BF84423A7}"/>
                  </a:ext>
                </a:extLst>
              </p:cNvPr>
              <p:cNvSpPr txBox="1"/>
              <p:nvPr/>
            </p:nvSpPr>
            <p:spPr>
              <a:xfrm>
                <a:off x="5842913" y="3097017"/>
                <a:ext cx="3522200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Data geo-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spasial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dari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GPS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pengguna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dan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lokasi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acara.</a:t>
                </a:r>
              </a:p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Preferensi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pengguna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melalui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survei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atau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riwayat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acara. </a:t>
                </a:r>
              </a:p>
            </p:txBody>
          </p:sp>
          <p:pic>
            <p:nvPicPr>
              <p:cNvPr id="7" name="Graphic 6" descr="Research with solid fill">
                <a:extLst>
                  <a:ext uri="{FF2B5EF4-FFF2-40B4-BE49-F238E27FC236}">
                    <a16:creationId xmlns:a16="http://schemas.microsoft.com/office/drawing/2014/main" id="{E3F3E75E-2C36-40DC-8087-6BDED9164F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135927" y="4476942"/>
                <a:ext cx="1832272" cy="1695258"/>
              </a:xfrm>
              <a:prstGeom prst="rect">
                <a:avLst/>
              </a:prstGeom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02D0D0E-F301-4FF8-B736-E09872DEFE21}"/>
                  </a:ext>
                </a:extLst>
              </p:cNvPr>
              <p:cNvSpPr txBox="1"/>
              <p:nvPr/>
            </p:nvSpPr>
            <p:spPr>
              <a:xfrm>
                <a:off x="6684749" y="602116"/>
                <a:ext cx="2387813" cy="1800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100" b="1" dirty="0">
                    <a:solidFill>
                      <a:srgbClr val="FEFFFA">
                        <a:alpha val="20000"/>
                      </a:srgb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01</a:t>
                </a:r>
                <a:endParaRPr lang="en-ID" sz="11100" b="1" dirty="0">
                  <a:solidFill>
                    <a:srgbClr val="FEFFFA">
                      <a:alpha val="20000"/>
                    </a:srgb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66F6F44-2207-4752-B3BE-8EB63BF7259B}"/>
                  </a:ext>
                </a:extLst>
              </p:cNvPr>
              <p:cNvSpPr txBox="1"/>
              <p:nvPr/>
            </p:nvSpPr>
            <p:spPr>
              <a:xfrm>
                <a:off x="10160453" y="1293630"/>
                <a:ext cx="14437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1</a:t>
                </a:r>
                <a:endParaRPr lang="en-ID" sz="36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80E393F-A2F9-429E-A152-1B3F25F75FB9}"/>
              </a:ext>
            </a:extLst>
          </p:cNvPr>
          <p:cNvGrpSpPr/>
          <p:nvPr/>
        </p:nvGrpSpPr>
        <p:grpSpPr>
          <a:xfrm>
            <a:off x="-9008480" y="0"/>
            <a:ext cx="11604174" cy="6858000"/>
            <a:chOff x="0" y="0"/>
            <a:chExt cx="11604174" cy="6858000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8280CD72-1C1F-4A32-9AD7-6C6303198465}"/>
                </a:ext>
              </a:extLst>
            </p:cNvPr>
            <p:cNvGrpSpPr/>
            <p:nvPr/>
          </p:nvGrpSpPr>
          <p:grpSpPr>
            <a:xfrm>
              <a:off x="0" y="0"/>
              <a:ext cx="10525125" cy="6858000"/>
              <a:chOff x="0" y="-46677"/>
              <a:chExt cx="10525125" cy="6858000"/>
            </a:xfrm>
            <a:solidFill>
              <a:srgbClr val="626E6A"/>
            </a:solidFill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71EA527A-479B-49F1-853C-325539FA7C94}"/>
                  </a:ext>
                </a:extLst>
              </p:cNvPr>
              <p:cNvSpPr/>
              <p:nvPr/>
            </p:nvSpPr>
            <p:spPr>
              <a:xfrm>
                <a:off x="0" y="-46677"/>
                <a:ext cx="10525125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AD45DBF0-05E6-4593-AE50-A14B05C3E15E}"/>
                  </a:ext>
                </a:extLst>
              </p:cNvPr>
              <p:cNvSpPr txBox="1"/>
              <p:nvPr/>
            </p:nvSpPr>
            <p:spPr>
              <a:xfrm>
                <a:off x="5301580" y="2027656"/>
                <a:ext cx="4286013" cy="523220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 err="1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Pendekatan</a:t>
                </a:r>
                <a:r>
                  <a:rPr lang="en-US" sz="2800" b="1" dirty="0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:r>
                  <a:rPr lang="en-US" sz="2800" b="1" dirty="0" err="1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Algoritma</a:t>
                </a:r>
                <a:endParaRPr lang="en-ID" sz="28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4F1A74D2-1D10-4171-AF5C-49E933E3024D}"/>
                  </a:ext>
                </a:extLst>
              </p:cNvPr>
              <p:cNvSpPr txBox="1"/>
              <p:nvPr/>
            </p:nvSpPr>
            <p:spPr>
              <a:xfrm>
                <a:off x="5842913" y="3097017"/>
                <a:ext cx="3522200" cy="1569660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Hybrid Filtering: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Kombinasi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Content-Based dan Collaborative Filtering.</a:t>
                </a:r>
              </a:p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Pengintegrasian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data geo-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spasial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sebagai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variabel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tambahan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dalam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algoritma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.</a:t>
                </a:r>
              </a:p>
            </p:txBody>
          </p:sp>
          <p:pic>
            <p:nvPicPr>
              <p:cNvPr id="69" name="Graphic 68" descr="Research with solid fill">
                <a:extLst>
                  <a:ext uri="{FF2B5EF4-FFF2-40B4-BE49-F238E27FC236}">
                    <a16:creationId xmlns:a16="http://schemas.microsoft.com/office/drawing/2014/main" id="{9EC54DBC-4A50-4E2E-8DB1-26BF852ED3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135927" y="4476942"/>
                <a:ext cx="1832272" cy="1695258"/>
              </a:xfrm>
              <a:prstGeom prst="rect">
                <a:avLst/>
              </a:prstGeom>
            </p:spPr>
          </p:pic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43AFA568-A35A-4CF2-AD34-6525511DBBB9}"/>
                  </a:ext>
                </a:extLst>
              </p:cNvPr>
              <p:cNvSpPr txBox="1"/>
              <p:nvPr/>
            </p:nvSpPr>
            <p:spPr>
              <a:xfrm>
                <a:off x="6684749" y="602116"/>
                <a:ext cx="2387813" cy="1800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100" b="1" dirty="0">
                    <a:solidFill>
                      <a:srgbClr val="FEFFFA">
                        <a:alpha val="20000"/>
                      </a:srgb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02</a:t>
                </a:r>
                <a:endParaRPr lang="en-ID" sz="11100" b="1" dirty="0">
                  <a:solidFill>
                    <a:srgbClr val="FEFFFA">
                      <a:alpha val="20000"/>
                    </a:srgb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6975229D-8998-45BB-B6AC-9BBC10F3C556}"/>
                </a:ext>
              </a:extLst>
            </p:cNvPr>
            <p:cNvSpPr/>
            <p:nvPr/>
          </p:nvSpPr>
          <p:spPr>
            <a:xfrm>
              <a:off x="10448926" y="2502357"/>
              <a:ext cx="866775" cy="981075"/>
            </a:xfrm>
            <a:prstGeom prst="roundRect">
              <a:avLst/>
            </a:prstGeom>
            <a:solidFill>
              <a:srgbClr val="626E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7F50CCD7-A82E-4E0F-9053-1617DCB32C18}"/>
                </a:ext>
              </a:extLst>
            </p:cNvPr>
            <p:cNvSpPr txBox="1"/>
            <p:nvPr/>
          </p:nvSpPr>
          <p:spPr>
            <a:xfrm>
              <a:off x="10160452" y="2669728"/>
              <a:ext cx="14437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  <a:endParaRPr lang="en-ID" sz="3600" b="1" dirty="0">
                <a:solidFill>
                  <a:srgbClr val="FEFFF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pic>
          <p:nvPicPr>
            <p:cNvPr id="65" name="Graphic 64" descr="Venn diagram with solid fill">
              <a:extLst>
                <a:ext uri="{FF2B5EF4-FFF2-40B4-BE49-F238E27FC236}">
                  <a16:creationId xmlns:a16="http://schemas.microsoft.com/office/drawing/2014/main" id="{422E5FCE-6EA5-4331-8AB4-D2C872E9D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552543" y="5169968"/>
              <a:ext cx="914400" cy="846023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5CDC6988-A6ED-48B8-8997-E00BB4A14274}"/>
              </a:ext>
            </a:extLst>
          </p:cNvPr>
          <p:cNvGrpSpPr/>
          <p:nvPr/>
        </p:nvGrpSpPr>
        <p:grpSpPr>
          <a:xfrm>
            <a:off x="-9960980" y="0"/>
            <a:ext cx="11584445" cy="6858000"/>
            <a:chOff x="0" y="0"/>
            <a:chExt cx="11584445" cy="6858000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806C8DBB-3E81-48DD-81DF-2184CA33328B}"/>
                </a:ext>
              </a:extLst>
            </p:cNvPr>
            <p:cNvGrpSpPr/>
            <p:nvPr/>
          </p:nvGrpSpPr>
          <p:grpSpPr>
            <a:xfrm>
              <a:off x="0" y="0"/>
              <a:ext cx="10525125" cy="6858000"/>
              <a:chOff x="0" y="-46677"/>
              <a:chExt cx="10525125" cy="6858000"/>
            </a:xfrm>
          </p:grpSpPr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B68F8F6F-C4F9-4776-8D2E-EAADCCCEF381}"/>
                  </a:ext>
                </a:extLst>
              </p:cNvPr>
              <p:cNvSpPr/>
              <p:nvPr/>
            </p:nvSpPr>
            <p:spPr>
              <a:xfrm>
                <a:off x="0" y="-46677"/>
                <a:ext cx="10525125" cy="6858000"/>
              </a:xfrm>
              <a:prstGeom prst="rect">
                <a:avLst/>
              </a:prstGeom>
              <a:solidFill>
                <a:srgbClr val="8B99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dirty="0"/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1EDAB2C6-8D7A-41EC-BF6E-B1F49A2F10A9}"/>
                  </a:ext>
                </a:extLst>
              </p:cNvPr>
              <p:cNvSpPr txBox="1"/>
              <p:nvPr/>
            </p:nvSpPr>
            <p:spPr>
              <a:xfrm>
                <a:off x="5473030" y="2027656"/>
                <a:ext cx="417239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Proses </a:t>
                </a:r>
                <a:r>
                  <a:rPr lang="en-US" sz="2800" b="1" dirty="0" err="1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Implementasi</a:t>
                </a:r>
                <a:endParaRPr lang="en-ID" sz="28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B06AFEC0-9CA7-48B8-82BE-07F54B9FA6C8}"/>
                  </a:ext>
                </a:extLst>
              </p:cNvPr>
              <p:cNvSpPr txBox="1"/>
              <p:nvPr/>
            </p:nvSpPr>
            <p:spPr>
              <a:xfrm>
                <a:off x="5842913" y="3097017"/>
                <a:ext cx="3522200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Preprocessing data.</a:t>
                </a:r>
              </a:p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Pemodelan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sistem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rekomendasi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menggunakan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library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seperti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scikit-learn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atau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TensorFlow.</a:t>
                </a:r>
              </a:p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Validasi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model.</a:t>
                </a: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94B509F0-C053-409F-BB12-35F82502C0E6}"/>
                  </a:ext>
                </a:extLst>
              </p:cNvPr>
              <p:cNvSpPr txBox="1"/>
              <p:nvPr/>
            </p:nvSpPr>
            <p:spPr>
              <a:xfrm>
                <a:off x="6684749" y="602116"/>
                <a:ext cx="2387813" cy="1800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100" b="1" dirty="0">
                    <a:solidFill>
                      <a:srgbClr val="FEFFFA">
                        <a:alpha val="20000"/>
                      </a:srgb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03</a:t>
                </a:r>
                <a:endParaRPr lang="en-ID" sz="11100" b="1" dirty="0">
                  <a:solidFill>
                    <a:srgbClr val="FEFFFA">
                      <a:alpha val="20000"/>
                    </a:srgb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73" name="Rectangle: Rounded Corners 72">
              <a:extLst>
                <a:ext uri="{FF2B5EF4-FFF2-40B4-BE49-F238E27FC236}">
                  <a16:creationId xmlns:a16="http://schemas.microsoft.com/office/drawing/2014/main" id="{BB10B2E7-6193-4BEE-8A9F-0BDDF4E21EF5}"/>
                </a:ext>
              </a:extLst>
            </p:cNvPr>
            <p:cNvSpPr/>
            <p:nvPr/>
          </p:nvSpPr>
          <p:spPr>
            <a:xfrm>
              <a:off x="10429197" y="3852793"/>
              <a:ext cx="866775" cy="981075"/>
            </a:xfrm>
            <a:prstGeom prst="roundRect">
              <a:avLst/>
            </a:prstGeom>
            <a:solidFill>
              <a:srgbClr val="8B99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113002B3-DAC1-41BC-9A45-689FE17447B7}"/>
                </a:ext>
              </a:extLst>
            </p:cNvPr>
            <p:cNvSpPr txBox="1"/>
            <p:nvPr/>
          </p:nvSpPr>
          <p:spPr>
            <a:xfrm>
              <a:off x="10140723" y="4020164"/>
              <a:ext cx="14437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  <a:endParaRPr lang="en-ID" sz="3600" b="1" dirty="0">
                <a:solidFill>
                  <a:srgbClr val="FEFFF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pic>
          <p:nvPicPr>
            <p:cNvPr id="75" name="Graphic 74" descr="Document with solid fill">
              <a:extLst>
                <a:ext uri="{FF2B5EF4-FFF2-40B4-BE49-F238E27FC236}">
                  <a16:creationId xmlns:a16="http://schemas.microsoft.com/office/drawing/2014/main" id="{8A304880-E9B2-4264-9271-EC15696DF1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624424" y="5259495"/>
              <a:ext cx="914400" cy="846023"/>
            </a:xfrm>
            <a:prstGeom prst="rect">
              <a:avLst/>
            </a:prstGeom>
          </p:spPr>
        </p:pic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81F42FA7-62BE-4A2E-B687-B96CE8CF3956}"/>
              </a:ext>
            </a:extLst>
          </p:cNvPr>
          <p:cNvSpPr txBox="1"/>
          <p:nvPr/>
        </p:nvSpPr>
        <p:spPr>
          <a:xfrm>
            <a:off x="5655237" y="2136338"/>
            <a:ext cx="417239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err="1">
                <a:solidFill>
                  <a:srgbClr val="FEFFF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Metode</a:t>
            </a:r>
            <a:r>
              <a:rPr lang="en-US" sz="5400" b="1" dirty="0">
                <a:solidFill>
                  <a:srgbClr val="FEFFF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Yang </a:t>
            </a:r>
            <a:r>
              <a:rPr lang="en-US" sz="5400" b="1" dirty="0" err="1">
                <a:solidFill>
                  <a:srgbClr val="FEFFF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Diusulkan</a:t>
            </a:r>
            <a:endParaRPr lang="en-ID" sz="5400" b="1" dirty="0">
              <a:solidFill>
                <a:srgbClr val="FEFFF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0519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over/>
      </p:transition>
    </mc:Choice>
    <mc:Fallback>
      <p:transition spd="slow">
        <p:cover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5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4C8E67D-DB40-48C3-B862-80BB3BDDA885}"/>
              </a:ext>
            </a:extLst>
          </p:cNvPr>
          <p:cNvGrpSpPr/>
          <p:nvPr/>
        </p:nvGrpSpPr>
        <p:grpSpPr>
          <a:xfrm>
            <a:off x="-3021196" y="0"/>
            <a:ext cx="11604175" cy="6858000"/>
            <a:chOff x="0" y="0"/>
            <a:chExt cx="11604175" cy="685800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7A3D6D0-CAD2-47B9-AC37-AF4D918CB297}"/>
                </a:ext>
              </a:extLst>
            </p:cNvPr>
            <p:cNvSpPr/>
            <p:nvPr/>
          </p:nvSpPr>
          <p:spPr>
            <a:xfrm>
              <a:off x="10420350" y="1162050"/>
              <a:ext cx="866775" cy="981075"/>
            </a:xfrm>
            <a:prstGeom prst="roundRect">
              <a:avLst/>
            </a:prstGeom>
            <a:solidFill>
              <a:srgbClr val="4550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71D1358-2122-4334-9C7B-37941122F3AB}"/>
                </a:ext>
              </a:extLst>
            </p:cNvPr>
            <p:cNvGrpSpPr/>
            <p:nvPr/>
          </p:nvGrpSpPr>
          <p:grpSpPr>
            <a:xfrm>
              <a:off x="0" y="0"/>
              <a:ext cx="11604175" cy="6858000"/>
              <a:chOff x="0" y="-46677"/>
              <a:chExt cx="11604175" cy="6858000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3612EF22-97C2-4C80-9F1B-8525562205F9}"/>
                  </a:ext>
                </a:extLst>
              </p:cNvPr>
              <p:cNvSpPr/>
              <p:nvPr/>
            </p:nvSpPr>
            <p:spPr>
              <a:xfrm>
                <a:off x="0" y="-46677"/>
                <a:ext cx="10525125" cy="6858000"/>
              </a:xfrm>
              <a:prstGeom prst="rect">
                <a:avLst/>
              </a:prstGeom>
              <a:solidFill>
                <a:srgbClr val="45504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5F2A6EA-56E3-4448-8E0A-20846E79188E}"/>
                  </a:ext>
                </a:extLst>
              </p:cNvPr>
              <p:cNvSpPr txBox="1"/>
              <p:nvPr/>
            </p:nvSpPr>
            <p:spPr>
              <a:xfrm>
                <a:off x="5968330" y="2027656"/>
                <a:ext cx="382064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 err="1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Pengumpulan</a:t>
                </a:r>
                <a:r>
                  <a:rPr lang="en-US" sz="2800" b="1" dirty="0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Data</a:t>
                </a:r>
                <a:endParaRPr lang="en-ID" sz="28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04F8478-2F44-408D-9C8D-3D4BF84423A7}"/>
                  </a:ext>
                </a:extLst>
              </p:cNvPr>
              <p:cNvSpPr txBox="1"/>
              <p:nvPr/>
            </p:nvSpPr>
            <p:spPr>
              <a:xfrm>
                <a:off x="5842913" y="3097017"/>
                <a:ext cx="3522200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Data geo-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spasial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dari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GPS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pengguna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dan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lokasi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acara.</a:t>
                </a:r>
              </a:p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Preferensi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pengguna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melalui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survei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atau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riwayat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acara. </a:t>
                </a:r>
              </a:p>
            </p:txBody>
          </p:sp>
          <p:pic>
            <p:nvPicPr>
              <p:cNvPr id="7" name="Graphic 6" descr="Research with solid fill">
                <a:extLst>
                  <a:ext uri="{FF2B5EF4-FFF2-40B4-BE49-F238E27FC236}">
                    <a16:creationId xmlns:a16="http://schemas.microsoft.com/office/drawing/2014/main" id="{E3F3E75E-2C36-40DC-8087-6BDED9164F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135927" y="4476942"/>
                <a:ext cx="1832272" cy="1695258"/>
              </a:xfrm>
              <a:prstGeom prst="rect">
                <a:avLst/>
              </a:prstGeom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02D0D0E-F301-4FF8-B736-E09872DEFE21}"/>
                  </a:ext>
                </a:extLst>
              </p:cNvPr>
              <p:cNvSpPr txBox="1"/>
              <p:nvPr/>
            </p:nvSpPr>
            <p:spPr>
              <a:xfrm>
                <a:off x="6684749" y="602116"/>
                <a:ext cx="2387813" cy="1800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100" b="1" dirty="0">
                    <a:solidFill>
                      <a:srgbClr val="FEFFFA">
                        <a:alpha val="20000"/>
                      </a:srgb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01</a:t>
                </a:r>
                <a:endParaRPr lang="en-ID" sz="11100" b="1" dirty="0">
                  <a:solidFill>
                    <a:srgbClr val="FEFFFA">
                      <a:alpha val="20000"/>
                    </a:srgb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66F6F44-2207-4752-B3BE-8EB63BF7259B}"/>
                  </a:ext>
                </a:extLst>
              </p:cNvPr>
              <p:cNvSpPr txBox="1"/>
              <p:nvPr/>
            </p:nvSpPr>
            <p:spPr>
              <a:xfrm>
                <a:off x="10160453" y="1293630"/>
                <a:ext cx="14437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1</a:t>
                </a:r>
                <a:endParaRPr lang="en-ID" sz="36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80E393F-A2F9-429E-A152-1B3F25F75FB9}"/>
              </a:ext>
            </a:extLst>
          </p:cNvPr>
          <p:cNvGrpSpPr/>
          <p:nvPr/>
        </p:nvGrpSpPr>
        <p:grpSpPr>
          <a:xfrm>
            <a:off x="-8846436" y="0"/>
            <a:ext cx="11604174" cy="6858000"/>
            <a:chOff x="0" y="0"/>
            <a:chExt cx="11604174" cy="6858000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8280CD72-1C1F-4A32-9AD7-6C6303198465}"/>
                </a:ext>
              </a:extLst>
            </p:cNvPr>
            <p:cNvGrpSpPr/>
            <p:nvPr/>
          </p:nvGrpSpPr>
          <p:grpSpPr>
            <a:xfrm>
              <a:off x="0" y="0"/>
              <a:ext cx="10525125" cy="6858000"/>
              <a:chOff x="0" y="-46677"/>
              <a:chExt cx="10525125" cy="6858000"/>
            </a:xfrm>
            <a:solidFill>
              <a:srgbClr val="626E6A"/>
            </a:solidFill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71EA527A-479B-49F1-853C-325539FA7C94}"/>
                  </a:ext>
                </a:extLst>
              </p:cNvPr>
              <p:cNvSpPr/>
              <p:nvPr/>
            </p:nvSpPr>
            <p:spPr>
              <a:xfrm>
                <a:off x="0" y="-46677"/>
                <a:ext cx="10525125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AD45DBF0-05E6-4593-AE50-A14B05C3E15E}"/>
                  </a:ext>
                </a:extLst>
              </p:cNvPr>
              <p:cNvSpPr txBox="1"/>
              <p:nvPr/>
            </p:nvSpPr>
            <p:spPr>
              <a:xfrm>
                <a:off x="5301580" y="2027656"/>
                <a:ext cx="4286013" cy="523220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 err="1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Pendekatan</a:t>
                </a:r>
                <a:r>
                  <a:rPr lang="en-US" sz="2800" b="1" dirty="0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:r>
                  <a:rPr lang="en-US" sz="2800" b="1" dirty="0" err="1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Algoritma</a:t>
                </a:r>
                <a:endParaRPr lang="en-ID" sz="28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4F1A74D2-1D10-4171-AF5C-49E933E3024D}"/>
                  </a:ext>
                </a:extLst>
              </p:cNvPr>
              <p:cNvSpPr txBox="1"/>
              <p:nvPr/>
            </p:nvSpPr>
            <p:spPr>
              <a:xfrm>
                <a:off x="5842913" y="3097017"/>
                <a:ext cx="3522200" cy="1569660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Hybrid Filtering: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Kombinasi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Content-Based dan Collaborative Filtering.</a:t>
                </a:r>
              </a:p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Pengintegrasian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data geo-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spasial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sebagai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variabel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tambahan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dalam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algoritma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.</a:t>
                </a:r>
              </a:p>
            </p:txBody>
          </p:sp>
          <p:pic>
            <p:nvPicPr>
              <p:cNvPr id="69" name="Graphic 68" descr="Research with solid fill">
                <a:extLst>
                  <a:ext uri="{FF2B5EF4-FFF2-40B4-BE49-F238E27FC236}">
                    <a16:creationId xmlns:a16="http://schemas.microsoft.com/office/drawing/2014/main" id="{9EC54DBC-4A50-4E2E-8DB1-26BF852ED3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135927" y="4476942"/>
                <a:ext cx="1832272" cy="1695258"/>
              </a:xfrm>
              <a:prstGeom prst="rect">
                <a:avLst/>
              </a:prstGeom>
            </p:spPr>
          </p:pic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43AFA568-A35A-4CF2-AD34-6525511DBBB9}"/>
                  </a:ext>
                </a:extLst>
              </p:cNvPr>
              <p:cNvSpPr txBox="1"/>
              <p:nvPr/>
            </p:nvSpPr>
            <p:spPr>
              <a:xfrm>
                <a:off x="6684749" y="602116"/>
                <a:ext cx="2387813" cy="1800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100" b="1" dirty="0">
                    <a:solidFill>
                      <a:srgbClr val="FEFFFA">
                        <a:alpha val="20000"/>
                      </a:srgb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02</a:t>
                </a:r>
                <a:endParaRPr lang="en-ID" sz="11100" b="1" dirty="0">
                  <a:solidFill>
                    <a:srgbClr val="FEFFFA">
                      <a:alpha val="20000"/>
                    </a:srgb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6975229D-8998-45BB-B6AC-9BBC10F3C556}"/>
                </a:ext>
              </a:extLst>
            </p:cNvPr>
            <p:cNvSpPr/>
            <p:nvPr/>
          </p:nvSpPr>
          <p:spPr>
            <a:xfrm>
              <a:off x="10448926" y="2502357"/>
              <a:ext cx="866775" cy="981075"/>
            </a:xfrm>
            <a:prstGeom prst="roundRect">
              <a:avLst/>
            </a:prstGeom>
            <a:solidFill>
              <a:srgbClr val="626E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7F50CCD7-A82E-4E0F-9053-1617DCB32C18}"/>
                </a:ext>
              </a:extLst>
            </p:cNvPr>
            <p:cNvSpPr txBox="1"/>
            <p:nvPr/>
          </p:nvSpPr>
          <p:spPr>
            <a:xfrm>
              <a:off x="10160452" y="2669728"/>
              <a:ext cx="14437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  <a:endParaRPr lang="en-ID" sz="3600" b="1" dirty="0">
                <a:solidFill>
                  <a:srgbClr val="FEFFF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pic>
          <p:nvPicPr>
            <p:cNvPr id="65" name="Graphic 64" descr="Venn diagram with solid fill">
              <a:extLst>
                <a:ext uri="{FF2B5EF4-FFF2-40B4-BE49-F238E27FC236}">
                  <a16:creationId xmlns:a16="http://schemas.microsoft.com/office/drawing/2014/main" id="{422E5FCE-6EA5-4331-8AB4-D2C872E9D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552543" y="5169968"/>
              <a:ext cx="914400" cy="846023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5CDC6988-A6ED-48B8-8997-E00BB4A14274}"/>
              </a:ext>
            </a:extLst>
          </p:cNvPr>
          <p:cNvGrpSpPr/>
          <p:nvPr/>
        </p:nvGrpSpPr>
        <p:grpSpPr>
          <a:xfrm>
            <a:off x="-9797826" y="0"/>
            <a:ext cx="11584445" cy="6858000"/>
            <a:chOff x="0" y="0"/>
            <a:chExt cx="11584445" cy="6858000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806C8DBB-3E81-48DD-81DF-2184CA33328B}"/>
                </a:ext>
              </a:extLst>
            </p:cNvPr>
            <p:cNvGrpSpPr/>
            <p:nvPr/>
          </p:nvGrpSpPr>
          <p:grpSpPr>
            <a:xfrm>
              <a:off x="0" y="0"/>
              <a:ext cx="10525125" cy="6858000"/>
              <a:chOff x="0" y="-46677"/>
              <a:chExt cx="10525125" cy="6858000"/>
            </a:xfrm>
          </p:grpSpPr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B68F8F6F-C4F9-4776-8D2E-EAADCCCEF381}"/>
                  </a:ext>
                </a:extLst>
              </p:cNvPr>
              <p:cNvSpPr/>
              <p:nvPr/>
            </p:nvSpPr>
            <p:spPr>
              <a:xfrm>
                <a:off x="0" y="-46677"/>
                <a:ext cx="10525125" cy="6858000"/>
              </a:xfrm>
              <a:prstGeom prst="rect">
                <a:avLst/>
              </a:prstGeom>
              <a:solidFill>
                <a:srgbClr val="8B99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dirty="0"/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1EDAB2C6-8D7A-41EC-BF6E-B1F49A2F10A9}"/>
                  </a:ext>
                </a:extLst>
              </p:cNvPr>
              <p:cNvSpPr txBox="1"/>
              <p:nvPr/>
            </p:nvSpPr>
            <p:spPr>
              <a:xfrm>
                <a:off x="5473030" y="2027656"/>
                <a:ext cx="417239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Proses </a:t>
                </a:r>
                <a:r>
                  <a:rPr lang="en-US" sz="2800" b="1" dirty="0" err="1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Implementasi</a:t>
                </a:r>
                <a:endParaRPr lang="en-ID" sz="28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B06AFEC0-9CA7-48B8-82BE-07F54B9FA6C8}"/>
                  </a:ext>
                </a:extLst>
              </p:cNvPr>
              <p:cNvSpPr txBox="1"/>
              <p:nvPr/>
            </p:nvSpPr>
            <p:spPr>
              <a:xfrm>
                <a:off x="5842913" y="3097017"/>
                <a:ext cx="3522200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Preprocessing data.</a:t>
                </a:r>
              </a:p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Pemodelan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sistem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rekomendasi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menggunakan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library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seperti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scikit-learn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atau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TensorFlow.</a:t>
                </a:r>
              </a:p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Validasi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model.</a:t>
                </a: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94B509F0-C053-409F-BB12-35F82502C0E6}"/>
                  </a:ext>
                </a:extLst>
              </p:cNvPr>
              <p:cNvSpPr txBox="1"/>
              <p:nvPr/>
            </p:nvSpPr>
            <p:spPr>
              <a:xfrm>
                <a:off x="6684749" y="602116"/>
                <a:ext cx="2387813" cy="1800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100" b="1" dirty="0">
                    <a:solidFill>
                      <a:srgbClr val="FEFFFA">
                        <a:alpha val="20000"/>
                      </a:srgb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03</a:t>
                </a:r>
                <a:endParaRPr lang="en-ID" sz="11100" b="1" dirty="0">
                  <a:solidFill>
                    <a:srgbClr val="FEFFFA">
                      <a:alpha val="20000"/>
                    </a:srgb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73" name="Rectangle: Rounded Corners 72">
              <a:extLst>
                <a:ext uri="{FF2B5EF4-FFF2-40B4-BE49-F238E27FC236}">
                  <a16:creationId xmlns:a16="http://schemas.microsoft.com/office/drawing/2014/main" id="{BB10B2E7-6193-4BEE-8A9F-0BDDF4E21EF5}"/>
                </a:ext>
              </a:extLst>
            </p:cNvPr>
            <p:cNvSpPr/>
            <p:nvPr/>
          </p:nvSpPr>
          <p:spPr>
            <a:xfrm>
              <a:off x="10429197" y="3852793"/>
              <a:ext cx="866775" cy="981075"/>
            </a:xfrm>
            <a:prstGeom prst="roundRect">
              <a:avLst/>
            </a:prstGeom>
            <a:solidFill>
              <a:srgbClr val="8B99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113002B3-DAC1-41BC-9A45-689FE17447B7}"/>
                </a:ext>
              </a:extLst>
            </p:cNvPr>
            <p:cNvSpPr txBox="1"/>
            <p:nvPr/>
          </p:nvSpPr>
          <p:spPr>
            <a:xfrm>
              <a:off x="10140723" y="4020164"/>
              <a:ext cx="14437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  <a:endParaRPr lang="en-ID" sz="3600" b="1" dirty="0">
                <a:solidFill>
                  <a:srgbClr val="FEFFF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pic>
          <p:nvPicPr>
            <p:cNvPr id="75" name="Graphic 74" descr="Document with solid fill">
              <a:extLst>
                <a:ext uri="{FF2B5EF4-FFF2-40B4-BE49-F238E27FC236}">
                  <a16:creationId xmlns:a16="http://schemas.microsoft.com/office/drawing/2014/main" id="{8A304880-E9B2-4264-9271-EC15696DF1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624424" y="5259495"/>
              <a:ext cx="914400" cy="846023"/>
            </a:xfrm>
            <a:prstGeom prst="rect">
              <a:avLst/>
            </a:prstGeom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E914033-45F7-428C-ADB0-438DCA76F40C}"/>
              </a:ext>
            </a:extLst>
          </p:cNvPr>
          <p:cNvGrpSpPr/>
          <p:nvPr/>
        </p:nvGrpSpPr>
        <p:grpSpPr>
          <a:xfrm>
            <a:off x="-8545491" y="0"/>
            <a:ext cx="11604174" cy="6858000"/>
            <a:chOff x="0" y="0"/>
            <a:chExt cx="11604174" cy="6858000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F1A987F3-F271-4E17-ABC3-99961F7204BC}"/>
                </a:ext>
              </a:extLst>
            </p:cNvPr>
            <p:cNvGrpSpPr/>
            <p:nvPr/>
          </p:nvGrpSpPr>
          <p:grpSpPr>
            <a:xfrm>
              <a:off x="0" y="0"/>
              <a:ext cx="10525125" cy="6858000"/>
              <a:chOff x="0" y="-46677"/>
              <a:chExt cx="10525125" cy="6858000"/>
            </a:xfrm>
            <a:solidFill>
              <a:srgbClr val="626E6A"/>
            </a:solidFill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B6694B3F-CBE2-4885-ADEE-DA78BF470D78}"/>
                  </a:ext>
                </a:extLst>
              </p:cNvPr>
              <p:cNvSpPr/>
              <p:nvPr/>
            </p:nvSpPr>
            <p:spPr>
              <a:xfrm>
                <a:off x="0" y="-46677"/>
                <a:ext cx="10525125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10BD6173-2BFA-4369-A8E3-973141831F8B}"/>
                  </a:ext>
                </a:extLst>
              </p:cNvPr>
              <p:cNvSpPr txBox="1"/>
              <p:nvPr/>
            </p:nvSpPr>
            <p:spPr>
              <a:xfrm>
                <a:off x="5301580" y="2027656"/>
                <a:ext cx="4286013" cy="523220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 err="1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Pendekatan</a:t>
                </a:r>
                <a:r>
                  <a:rPr lang="en-US" sz="2800" b="1" dirty="0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:r>
                  <a:rPr lang="en-US" sz="2800" b="1" dirty="0" err="1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Algoritma</a:t>
                </a:r>
                <a:endParaRPr lang="en-ID" sz="28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0D5ABB80-75A4-4E4C-88AA-EAF01DFF428B}"/>
                  </a:ext>
                </a:extLst>
              </p:cNvPr>
              <p:cNvSpPr txBox="1"/>
              <p:nvPr/>
            </p:nvSpPr>
            <p:spPr>
              <a:xfrm>
                <a:off x="5842913" y="3097017"/>
                <a:ext cx="3522200" cy="1569660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Hybrid Filtering: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Kombinasi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Content-Based dan Collaborative Filtering.</a:t>
                </a:r>
              </a:p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Pengintegrasian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data geo-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spasial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sebagai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variabel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tambahan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dalam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algoritma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.</a:t>
                </a:r>
              </a:p>
            </p:txBody>
          </p:sp>
          <p:pic>
            <p:nvPicPr>
              <p:cNvPr id="38" name="Graphic 37" descr="Research with solid fill">
                <a:extLst>
                  <a:ext uri="{FF2B5EF4-FFF2-40B4-BE49-F238E27FC236}">
                    <a16:creationId xmlns:a16="http://schemas.microsoft.com/office/drawing/2014/main" id="{A23605B0-BC39-4A34-A2A0-FFD016F621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135927" y="4476942"/>
                <a:ext cx="1832272" cy="1695258"/>
              </a:xfrm>
              <a:prstGeom prst="rect">
                <a:avLst/>
              </a:prstGeom>
            </p:spPr>
          </p:pic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FC641EB-C2BF-457B-81ED-5309CABC6ABF}"/>
                  </a:ext>
                </a:extLst>
              </p:cNvPr>
              <p:cNvSpPr txBox="1"/>
              <p:nvPr/>
            </p:nvSpPr>
            <p:spPr>
              <a:xfrm>
                <a:off x="6684749" y="602116"/>
                <a:ext cx="2387813" cy="1800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100" b="1" dirty="0">
                    <a:solidFill>
                      <a:srgbClr val="FEFFFA">
                        <a:alpha val="20000"/>
                      </a:srgb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02</a:t>
                </a:r>
                <a:endParaRPr lang="en-ID" sz="11100" b="1" dirty="0">
                  <a:solidFill>
                    <a:srgbClr val="FEFFFA">
                      <a:alpha val="20000"/>
                    </a:srgb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FD6F7E58-837D-463A-B20F-E7CB7458A5FE}"/>
                </a:ext>
              </a:extLst>
            </p:cNvPr>
            <p:cNvSpPr/>
            <p:nvPr/>
          </p:nvSpPr>
          <p:spPr>
            <a:xfrm>
              <a:off x="10448926" y="2502357"/>
              <a:ext cx="866775" cy="981075"/>
            </a:xfrm>
            <a:prstGeom prst="roundRect">
              <a:avLst/>
            </a:prstGeom>
            <a:solidFill>
              <a:srgbClr val="626E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319F22F-595E-4DE0-8956-0EA4DD8E4EA9}"/>
                </a:ext>
              </a:extLst>
            </p:cNvPr>
            <p:cNvSpPr txBox="1"/>
            <p:nvPr/>
          </p:nvSpPr>
          <p:spPr>
            <a:xfrm>
              <a:off x="10160452" y="2669728"/>
              <a:ext cx="14437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  <a:endParaRPr lang="en-ID" sz="3600" b="1" dirty="0">
                <a:solidFill>
                  <a:srgbClr val="FEFFF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pic>
          <p:nvPicPr>
            <p:cNvPr id="34" name="Graphic 33" descr="Venn diagram with solid fill">
              <a:extLst>
                <a:ext uri="{FF2B5EF4-FFF2-40B4-BE49-F238E27FC236}">
                  <a16:creationId xmlns:a16="http://schemas.microsoft.com/office/drawing/2014/main" id="{1183B454-145F-4F09-8536-31A731A567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552543" y="5169968"/>
              <a:ext cx="914400" cy="846023"/>
            </a:xfrm>
            <a:prstGeom prst="rect">
              <a:avLst/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F9C13D0-54D0-47BF-9EB6-8F0D05F35046}"/>
              </a:ext>
            </a:extLst>
          </p:cNvPr>
          <p:cNvGrpSpPr/>
          <p:nvPr/>
        </p:nvGrpSpPr>
        <p:grpSpPr>
          <a:xfrm>
            <a:off x="-9496881" y="0"/>
            <a:ext cx="11584445" cy="6858000"/>
            <a:chOff x="0" y="0"/>
            <a:chExt cx="11584445" cy="6858000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5D3F117F-2E24-43AC-8FF5-D0CB1B2FF13B}"/>
                </a:ext>
              </a:extLst>
            </p:cNvPr>
            <p:cNvGrpSpPr/>
            <p:nvPr/>
          </p:nvGrpSpPr>
          <p:grpSpPr>
            <a:xfrm>
              <a:off x="0" y="0"/>
              <a:ext cx="10525125" cy="6858000"/>
              <a:chOff x="0" y="-46677"/>
              <a:chExt cx="10525125" cy="6858000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6A61EB2A-7D0F-4978-8C0E-D9BBF8052FEE}"/>
                  </a:ext>
                </a:extLst>
              </p:cNvPr>
              <p:cNvSpPr/>
              <p:nvPr/>
            </p:nvSpPr>
            <p:spPr>
              <a:xfrm>
                <a:off x="0" y="-46677"/>
                <a:ext cx="10525125" cy="6858000"/>
              </a:xfrm>
              <a:prstGeom prst="rect">
                <a:avLst/>
              </a:prstGeom>
              <a:solidFill>
                <a:srgbClr val="8B99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dirty="0"/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524BC17F-20D9-4958-910A-CF5EB4B259BF}"/>
                  </a:ext>
                </a:extLst>
              </p:cNvPr>
              <p:cNvSpPr txBox="1"/>
              <p:nvPr/>
            </p:nvSpPr>
            <p:spPr>
              <a:xfrm>
                <a:off x="5473030" y="2027656"/>
                <a:ext cx="417239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Proses </a:t>
                </a:r>
                <a:r>
                  <a:rPr lang="en-US" sz="2800" b="1" dirty="0" err="1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Implementasi</a:t>
                </a:r>
                <a:endParaRPr lang="en-ID" sz="28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572DF6C-CDE4-4383-AD33-16DDA7EA270A}"/>
                  </a:ext>
                </a:extLst>
              </p:cNvPr>
              <p:cNvSpPr txBox="1"/>
              <p:nvPr/>
            </p:nvSpPr>
            <p:spPr>
              <a:xfrm>
                <a:off x="5842913" y="3097017"/>
                <a:ext cx="3522200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Preprocessing data.</a:t>
                </a:r>
              </a:p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Pemodelan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sistem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rekomendasi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menggunakan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library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seperti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scikit-learn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atau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TensorFlow.</a:t>
                </a:r>
              </a:p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Validasi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model.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2BA58F83-D5F4-4D28-87CA-D62ACD73484F}"/>
                  </a:ext>
                </a:extLst>
              </p:cNvPr>
              <p:cNvSpPr txBox="1"/>
              <p:nvPr/>
            </p:nvSpPr>
            <p:spPr>
              <a:xfrm>
                <a:off x="6684749" y="602116"/>
                <a:ext cx="2387813" cy="1800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100" b="1" dirty="0">
                    <a:solidFill>
                      <a:srgbClr val="FEFFFA">
                        <a:alpha val="20000"/>
                      </a:srgb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03</a:t>
                </a:r>
                <a:endParaRPr lang="en-ID" sz="11100" b="1" dirty="0">
                  <a:solidFill>
                    <a:srgbClr val="FEFFFA">
                      <a:alpha val="20000"/>
                    </a:srgb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28465EF0-E1F9-4104-A0F0-8518825E2383}"/>
                </a:ext>
              </a:extLst>
            </p:cNvPr>
            <p:cNvSpPr/>
            <p:nvPr/>
          </p:nvSpPr>
          <p:spPr>
            <a:xfrm>
              <a:off x="10429197" y="3852793"/>
              <a:ext cx="866775" cy="981075"/>
            </a:xfrm>
            <a:prstGeom prst="roundRect">
              <a:avLst/>
            </a:prstGeom>
            <a:solidFill>
              <a:srgbClr val="8B99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950222A-AC93-40AF-8983-BCDD5630BF52}"/>
                </a:ext>
              </a:extLst>
            </p:cNvPr>
            <p:cNvSpPr txBox="1"/>
            <p:nvPr/>
          </p:nvSpPr>
          <p:spPr>
            <a:xfrm>
              <a:off x="10140723" y="4020164"/>
              <a:ext cx="14437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  <a:endParaRPr lang="en-ID" sz="3600" b="1" dirty="0">
                <a:solidFill>
                  <a:srgbClr val="FEFFF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pic>
          <p:nvPicPr>
            <p:cNvPr id="44" name="Graphic 43" descr="Document with solid fill">
              <a:extLst>
                <a:ext uri="{FF2B5EF4-FFF2-40B4-BE49-F238E27FC236}">
                  <a16:creationId xmlns:a16="http://schemas.microsoft.com/office/drawing/2014/main" id="{F055043D-0C7B-458B-A9AD-7DB135CE7DE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624424" y="5259495"/>
              <a:ext cx="914400" cy="846023"/>
            </a:xfrm>
            <a:prstGeom prst="rect">
              <a:avLst/>
            </a:prstGeom>
          </p:spPr>
        </p:pic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2978C138-A3C0-4115-A5C8-61B5814DD3BF}"/>
              </a:ext>
            </a:extLst>
          </p:cNvPr>
          <p:cNvSpPr txBox="1"/>
          <p:nvPr/>
        </p:nvSpPr>
        <p:spPr>
          <a:xfrm>
            <a:off x="8202368" y="2890391"/>
            <a:ext cx="41723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rgbClr val="FEFFF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Metode</a:t>
            </a:r>
            <a:r>
              <a:rPr lang="en-US" sz="3200" b="1" dirty="0">
                <a:solidFill>
                  <a:srgbClr val="FEFFF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Yang </a:t>
            </a:r>
            <a:r>
              <a:rPr lang="en-US" sz="3200" b="1" dirty="0" err="1">
                <a:solidFill>
                  <a:srgbClr val="FEFFF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Diusulkan</a:t>
            </a:r>
            <a:endParaRPr lang="en-ID" sz="3200" b="1" dirty="0">
              <a:solidFill>
                <a:srgbClr val="FEFFF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512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5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4C8E67D-DB40-48C3-B862-80BB3BDDA885}"/>
              </a:ext>
            </a:extLst>
          </p:cNvPr>
          <p:cNvGrpSpPr/>
          <p:nvPr/>
        </p:nvGrpSpPr>
        <p:grpSpPr>
          <a:xfrm>
            <a:off x="-3028286" y="0"/>
            <a:ext cx="11604175" cy="6858000"/>
            <a:chOff x="0" y="0"/>
            <a:chExt cx="11604175" cy="685800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7A3D6D0-CAD2-47B9-AC37-AF4D918CB297}"/>
                </a:ext>
              </a:extLst>
            </p:cNvPr>
            <p:cNvSpPr/>
            <p:nvPr/>
          </p:nvSpPr>
          <p:spPr>
            <a:xfrm>
              <a:off x="10420350" y="1162050"/>
              <a:ext cx="866775" cy="981075"/>
            </a:xfrm>
            <a:prstGeom prst="roundRect">
              <a:avLst/>
            </a:prstGeom>
            <a:solidFill>
              <a:srgbClr val="4550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71D1358-2122-4334-9C7B-37941122F3AB}"/>
                </a:ext>
              </a:extLst>
            </p:cNvPr>
            <p:cNvGrpSpPr/>
            <p:nvPr/>
          </p:nvGrpSpPr>
          <p:grpSpPr>
            <a:xfrm>
              <a:off x="0" y="0"/>
              <a:ext cx="11604175" cy="6858000"/>
              <a:chOff x="0" y="-46677"/>
              <a:chExt cx="11604175" cy="6858000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3612EF22-97C2-4C80-9F1B-8525562205F9}"/>
                  </a:ext>
                </a:extLst>
              </p:cNvPr>
              <p:cNvSpPr/>
              <p:nvPr/>
            </p:nvSpPr>
            <p:spPr>
              <a:xfrm>
                <a:off x="0" y="-46677"/>
                <a:ext cx="10525125" cy="6858000"/>
              </a:xfrm>
              <a:prstGeom prst="rect">
                <a:avLst/>
              </a:prstGeom>
              <a:solidFill>
                <a:srgbClr val="45504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5F2A6EA-56E3-4448-8E0A-20846E79188E}"/>
                  </a:ext>
                </a:extLst>
              </p:cNvPr>
              <p:cNvSpPr txBox="1"/>
              <p:nvPr/>
            </p:nvSpPr>
            <p:spPr>
              <a:xfrm>
                <a:off x="5968330" y="2027656"/>
                <a:ext cx="382064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 err="1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Pengumpulan</a:t>
                </a:r>
                <a:r>
                  <a:rPr lang="en-US" sz="2800" b="1" dirty="0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Data</a:t>
                </a:r>
                <a:endParaRPr lang="en-ID" sz="28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04F8478-2F44-408D-9C8D-3D4BF84423A7}"/>
                  </a:ext>
                </a:extLst>
              </p:cNvPr>
              <p:cNvSpPr txBox="1"/>
              <p:nvPr/>
            </p:nvSpPr>
            <p:spPr>
              <a:xfrm>
                <a:off x="5842913" y="3097017"/>
                <a:ext cx="3522200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Data geo-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spasial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dari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GPS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pengguna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dan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lokasi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acara.</a:t>
                </a:r>
              </a:p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Preferensi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pengguna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melalui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survei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atau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riwayat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acara. </a:t>
                </a:r>
              </a:p>
            </p:txBody>
          </p:sp>
          <p:pic>
            <p:nvPicPr>
              <p:cNvPr id="7" name="Graphic 6" descr="Research with solid fill">
                <a:extLst>
                  <a:ext uri="{FF2B5EF4-FFF2-40B4-BE49-F238E27FC236}">
                    <a16:creationId xmlns:a16="http://schemas.microsoft.com/office/drawing/2014/main" id="{E3F3E75E-2C36-40DC-8087-6BDED9164F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135927" y="4476942"/>
                <a:ext cx="1832272" cy="1695258"/>
              </a:xfrm>
              <a:prstGeom prst="rect">
                <a:avLst/>
              </a:prstGeom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02D0D0E-F301-4FF8-B736-E09872DEFE21}"/>
                  </a:ext>
                </a:extLst>
              </p:cNvPr>
              <p:cNvSpPr txBox="1"/>
              <p:nvPr/>
            </p:nvSpPr>
            <p:spPr>
              <a:xfrm>
                <a:off x="6684749" y="602116"/>
                <a:ext cx="2387813" cy="1800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100" b="1" dirty="0">
                    <a:solidFill>
                      <a:srgbClr val="FEFFFA">
                        <a:alpha val="20000"/>
                      </a:srgb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01</a:t>
                </a:r>
                <a:endParaRPr lang="en-ID" sz="11100" b="1" dirty="0">
                  <a:solidFill>
                    <a:srgbClr val="FEFFFA">
                      <a:alpha val="20000"/>
                    </a:srgb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66F6F44-2207-4752-B3BE-8EB63BF7259B}"/>
                  </a:ext>
                </a:extLst>
              </p:cNvPr>
              <p:cNvSpPr txBox="1"/>
              <p:nvPr/>
            </p:nvSpPr>
            <p:spPr>
              <a:xfrm>
                <a:off x="10160453" y="1293630"/>
                <a:ext cx="144372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1</a:t>
                </a:r>
                <a:endParaRPr lang="en-ID" sz="36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80E393F-A2F9-429E-A152-1B3F25F75FB9}"/>
              </a:ext>
            </a:extLst>
          </p:cNvPr>
          <p:cNvGrpSpPr/>
          <p:nvPr/>
        </p:nvGrpSpPr>
        <p:grpSpPr>
          <a:xfrm>
            <a:off x="-3973490" y="0"/>
            <a:ext cx="11604174" cy="6858000"/>
            <a:chOff x="0" y="0"/>
            <a:chExt cx="11604174" cy="6858000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8280CD72-1C1F-4A32-9AD7-6C6303198465}"/>
                </a:ext>
              </a:extLst>
            </p:cNvPr>
            <p:cNvGrpSpPr/>
            <p:nvPr/>
          </p:nvGrpSpPr>
          <p:grpSpPr>
            <a:xfrm>
              <a:off x="0" y="0"/>
              <a:ext cx="10525125" cy="6858000"/>
              <a:chOff x="0" y="-46677"/>
              <a:chExt cx="10525125" cy="6858000"/>
            </a:xfrm>
            <a:solidFill>
              <a:srgbClr val="626E6A"/>
            </a:solidFill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71EA527A-479B-49F1-853C-325539FA7C94}"/>
                  </a:ext>
                </a:extLst>
              </p:cNvPr>
              <p:cNvSpPr/>
              <p:nvPr/>
            </p:nvSpPr>
            <p:spPr>
              <a:xfrm>
                <a:off x="0" y="-46677"/>
                <a:ext cx="10525125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AD45DBF0-05E6-4593-AE50-A14B05C3E15E}"/>
                  </a:ext>
                </a:extLst>
              </p:cNvPr>
              <p:cNvSpPr txBox="1"/>
              <p:nvPr/>
            </p:nvSpPr>
            <p:spPr>
              <a:xfrm>
                <a:off x="5301580" y="2027656"/>
                <a:ext cx="4286013" cy="523220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 err="1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Pendekatan</a:t>
                </a:r>
                <a:r>
                  <a:rPr lang="en-US" sz="2800" b="1" dirty="0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:r>
                  <a:rPr lang="en-US" sz="2800" b="1" dirty="0" err="1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Algoritma</a:t>
                </a:r>
                <a:endParaRPr lang="en-ID" sz="28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4F1A74D2-1D10-4171-AF5C-49E933E3024D}"/>
                  </a:ext>
                </a:extLst>
              </p:cNvPr>
              <p:cNvSpPr txBox="1"/>
              <p:nvPr/>
            </p:nvSpPr>
            <p:spPr>
              <a:xfrm>
                <a:off x="5842913" y="3097017"/>
                <a:ext cx="3522200" cy="1569660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Hybrid Filtering: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Kombinasi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Content-Based dan Collaborative Filtering.</a:t>
                </a:r>
              </a:p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Pengintegrasian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data geo-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spasial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sebagai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variabel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tambahan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dalam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algoritma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.</a:t>
                </a:r>
              </a:p>
            </p:txBody>
          </p:sp>
          <p:pic>
            <p:nvPicPr>
              <p:cNvPr id="69" name="Graphic 68" descr="Research with solid fill">
                <a:extLst>
                  <a:ext uri="{FF2B5EF4-FFF2-40B4-BE49-F238E27FC236}">
                    <a16:creationId xmlns:a16="http://schemas.microsoft.com/office/drawing/2014/main" id="{9EC54DBC-4A50-4E2E-8DB1-26BF852ED3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135927" y="4476942"/>
                <a:ext cx="1832272" cy="1695258"/>
              </a:xfrm>
              <a:prstGeom prst="rect">
                <a:avLst/>
              </a:prstGeom>
            </p:spPr>
          </p:pic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43AFA568-A35A-4CF2-AD34-6525511DBBB9}"/>
                  </a:ext>
                </a:extLst>
              </p:cNvPr>
              <p:cNvSpPr txBox="1"/>
              <p:nvPr/>
            </p:nvSpPr>
            <p:spPr>
              <a:xfrm>
                <a:off x="6684749" y="602116"/>
                <a:ext cx="2387813" cy="1800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100" b="1" dirty="0">
                    <a:solidFill>
                      <a:srgbClr val="FEFFFA">
                        <a:alpha val="20000"/>
                      </a:srgb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02</a:t>
                </a:r>
                <a:endParaRPr lang="en-ID" sz="11100" b="1" dirty="0">
                  <a:solidFill>
                    <a:srgbClr val="FEFFFA">
                      <a:alpha val="20000"/>
                    </a:srgb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6975229D-8998-45BB-B6AC-9BBC10F3C556}"/>
                </a:ext>
              </a:extLst>
            </p:cNvPr>
            <p:cNvSpPr/>
            <p:nvPr/>
          </p:nvSpPr>
          <p:spPr>
            <a:xfrm>
              <a:off x="10448926" y="2502357"/>
              <a:ext cx="866775" cy="981075"/>
            </a:xfrm>
            <a:prstGeom prst="roundRect">
              <a:avLst/>
            </a:prstGeom>
            <a:solidFill>
              <a:srgbClr val="626E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7F50CCD7-A82E-4E0F-9053-1617DCB32C18}"/>
                </a:ext>
              </a:extLst>
            </p:cNvPr>
            <p:cNvSpPr txBox="1"/>
            <p:nvPr/>
          </p:nvSpPr>
          <p:spPr>
            <a:xfrm>
              <a:off x="10160452" y="2669728"/>
              <a:ext cx="14437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  <a:endParaRPr lang="en-ID" sz="3600" b="1" dirty="0">
                <a:solidFill>
                  <a:srgbClr val="FEFFF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pic>
          <p:nvPicPr>
            <p:cNvPr id="65" name="Graphic 64" descr="Venn diagram with solid fill">
              <a:extLst>
                <a:ext uri="{FF2B5EF4-FFF2-40B4-BE49-F238E27FC236}">
                  <a16:creationId xmlns:a16="http://schemas.microsoft.com/office/drawing/2014/main" id="{422E5FCE-6EA5-4331-8AB4-D2C872E9D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552543" y="5169968"/>
              <a:ext cx="914400" cy="846023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5CDC6988-A6ED-48B8-8997-E00BB4A14274}"/>
              </a:ext>
            </a:extLst>
          </p:cNvPr>
          <p:cNvGrpSpPr/>
          <p:nvPr/>
        </p:nvGrpSpPr>
        <p:grpSpPr>
          <a:xfrm>
            <a:off x="-10179786" y="0"/>
            <a:ext cx="11584445" cy="6858000"/>
            <a:chOff x="0" y="0"/>
            <a:chExt cx="11584445" cy="6858000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806C8DBB-3E81-48DD-81DF-2184CA33328B}"/>
                </a:ext>
              </a:extLst>
            </p:cNvPr>
            <p:cNvGrpSpPr/>
            <p:nvPr/>
          </p:nvGrpSpPr>
          <p:grpSpPr>
            <a:xfrm>
              <a:off x="0" y="0"/>
              <a:ext cx="10525125" cy="6858000"/>
              <a:chOff x="0" y="-46677"/>
              <a:chExt cx="10525125" cy="6858000"/>
            </a:xfrm>
          </p:grpSpPr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B68F8F6F-C4F9-4776-8D2E-EAADCCCEF381}"/>
                  </a:ext>
                </a:extLst>
              </p:cNvPr>
              <p:cNvSpPr/>
              <p:nvPr/>
            </p:nvSpPr>
            <p:spPr>
              <a:xfrm>
                <a:off x="0" y="-46677"/>
                <a:ext cx="10525125" cy="6858000"/>
              </a:xfrm>
              <a:prstGeom prst="rect">
                <a:avLst/>
              </a:prstGeom>
              <a:solidFill>
                <a:srgbClr val="8B99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dirty="0"/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1EDAB2C6-8D7A-41EC-BF6E-B1F49A2F10A9}"/>
                  </a:ext>
                </a:extLst>
              </p:cNvPr>
              <p:cNvSpPr txBox="1"/>
              <p:nvPr/>
            </p:nvSpPr>
            <p:spPr>
              <a:xfrm>
                <a:off x="5473030" y="2027656"/>
                <a:ext cx="417239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Proses </a:t>
                </a:r>
                <a:r>
                  <a:rPr lang="en-US" sz="2800" b="1" dirty="0" err="1">
                    <a:solidFill>
                      <a:srgbClr val="FEFF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Implementasi</a:t>
                </a:r>
                <a:endParaRPr lang="en-ID" sz="28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B06AFEC0-9CA7-48B8-82BE-07F54B9FA6C8}"/>
                  </a:ext>
                </a:extLst>
              </p:cNvPr>
              <p:cNvSpPr txBox="1"/>
              <p:nvPr/>
            </p:nvSpPr>
            <p:spPr>
              <a:xfrm>
                <a:off x="5842913" y="3097017"/>
                <a:ext cx="3522200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Preprocessing data.</a:t>
                </a:r>
              </a:p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Pemodelan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sistem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rekomendasi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menggunakan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library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seperti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scikit-learn </a:t>
                </a: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atau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TensorFlow.</a:t>
                </a:r>
              </a:p>
              <a:p>
                <a:pPr marL="742950" lvl="1" indent="-28575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1600" b="0" i="0" u="none" strike="noStrike" cap="none" normalizeH="0" baseline="0" dirty="0" err="1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Validasi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rgbClr val="FEFFFA"/>
                    </a:solidFill>
                    <a:effectLst/>
                    <a:latin typeface="Arial" panose="020B0604020202020204" pitchFamily="34" charset="0"/>
                  </a:rPr>
                  <a:t> model.</a:t>
                </a: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94B509F0-C053-409F-BB12-35F82502C0E6}"/>
                  </a:ext>
                </a:extLst>
              </p:cNvPr>
              <p:cNvSpPr txBox="1"/>
              <p:nvPr/>
            </p:nvSpPr>
            <p:spPr>
              <a:xfrm>
                <a:off x="6684749" y="602116"/>
                <a:ext cx="2387813" cy="1800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100" b="1" dirty="0">
                    <a:solidFill>
                      <a:srgbClr val="FEFFFA">
                        <a:alpha val="20000"/>
                      </a:srgb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03</a:t>
                </a:r>
                <a:endParaRPr lang="en-ID" sz="11100" b="1" dirty="0">
                  <a:solidFill>
                    <a:srgbClr val="FEFFFA">
                      <a:alpha val="20000"/>
                    </a:srgb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73" name="Rectangle: Rounded Corners 72">
              <a:extLst>
                <a:ext uri="{FF2B5EF4-FFF2-40B4-BE49-F238E27FC236}">
                  <a16:creationId xmlns:a16="http://schemas.microsoft.com/office/drawing/2014/main" id="{BB10B2E7-6193-4BEE-8A9F-0BDDF4E21EF5}"/>
                </a:ext>
              </a:extLst>
            </p:cNvPr>
            <p:cNvSpPr/>
            <p:nvPr/>
          </p:nvSpPr>
          <p:spPr>
            <a:xfrm>
              <a:off x="10429197" y="3852793"/>
              <a:ext cx="866775" cy="981075"/>
            </a:xfrm>
            <a:prstGeom prst="roundRect">
              <a:avLst/>
            </a:prstGeom>
            <a:solidFill>
              <a:srgbClr val="8B99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113002B3-DAC1-41BC-9A45-689FE17447B7}"/>
                </a:ext>
              </a:extLst>
            </p:cNvPr>
            <p:cNvSpPr txBox="1"/>
            <p:nvPr/>
          </p:nvSpPr>
          <p:spPr>
            <a:xfrm>
              <a:off x="10140723" y="4020164"/>
              <a:ext cx="14437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EFFFA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  <a:endParaRPr lang="en-ID" sz="3600" b="1" dirty="0">
                <a:solidFill>
                  <a:srgbClr val="FEFFF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pic>
          <p:nvPicPr>
            <p:cNvPr id="75" name="Graphic 74" descr="Document with solid fill">
              <a:extLst>
                <a:ext uri="{FF2B5EF4-FFF2-40B4-BE49-F238E27FC236}">
                  <a16:creationId xmlns:a16="http://schemas.microsoft.com/office/drawing/2014/main" id="{8A304880-E9B2-4264-9271-EC15696DF1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624424" y="5259495"/>
              <a:ext cx="914400" cy="846023"/>
            </a:xfrm>
            <a:prstGeom prst="rect">
              <a:avLst/>
            </a:prstGeom>
          </p:spPr>
        </p:pic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D4F9F490-80A2-428E-9455-1AE211D7BF1E}"/>
              </a:ext>
            </a:extLst>
          </p:cNvPr>
          <p:cNvSpPr txBox="1"/>
          <p:nvPr/>
        </p:nvSpPr>
        <p:spPr>
          <a:xfrm>
            <a:off x="8202368" y="2890391"/>
            <a:ext cx="41723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rgbClr val="FEFFF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Metode</a:t>
            </a:r>
            <a:r>
              <a:rPr lang="en-US" sz="3200" b="1" dirty="0">
                <a:solidFill>
                  <a:srgbClr val="FEFFF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Yang </a:t>
            </a:r>
            <a:r>
              <a:rPr lang="en-US" sz="3200" b="1" dirty="0" err="1">
                <a:solidFill>
                  <a:srgbClr val="FEFFF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Diusulkan</a:t>
            </a:r>
            <a:endParaRPr lang="en-ID" sz="3200" b="1" dirty="0">
              <a:solidFill>
                <a:srgbClr val="FEFFF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6706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</TotalTime>
  <Words>520</Words>
  <Application>Microsoft Office PowerPoint</Application>
  <PresentationFormat>Widescreen</PresentationFormat>
  <Paragraphs>119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Arial Rounded MT Bold</vt:lpstr>
      <vt:lpstr>Calibri</vt:lpstr>
      <vt:lpstr>Calibri Light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RISET INFORMATIKA</dc:title>
  <dc:creator>churriasna278@gmail.com</dc:creator>
  <cp:lastModifiedBy>churriasna278@gmail.com</cp:lastModifiedBy>
  <cp:revision>5</cp:revision>
  <dcterms:created xsi:type="dcterms:W3CDTF">2024-12-25T12:59:12Z</dcterms:created>
  <dcterms:modified xsi:type="dcterms:W3CDTF">2024-12-26T05:55:13Z</dcterms:modified>
</cp:coreProperties>
</file>

<file path=docProps/thumbnail.jpeg>
</file>